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13.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17.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10.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5.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58" r:id="rId2"/>
    <p:sldId id="316" r:id="rId3"/>
    <p:sldId id="288" r:id="rId4"/>
    <p:sldId id="323" r:id="rId5"/>
    <p:sldId id="292" r:id="rId6"/>
    <p:sldId id="297" r:id="rId7"/>
    <p:sldId id="293" r:id="rId8"/>
    <p:sldId id="368" r:id="rId9"/>
    <p:sldId id="363" r:id="rId10"/>
    <p:sldId id="364" r:id="rId11"/>
    <p:sldId id="365" r:id="rId12"/>
    <p:sldId id="367" r:id="rId13"/>
    <p:sldId id="369" r:id="rId14"/>
    <p:sldId id="373" r:id="rId15"/>
    <p:sldId id="360" r:id="rId16"/>
    <p:sldId id="361" r:id="rId17"/>
    <p:sldId id="358" r:id="rId18"/>
    <p:sldId id="371" r:id="rId19"/>
    <p:sldId id="337" r:id="rId20"/>
    <p:sldId id="372" r:id="rId21"/>
    <p:sldId id="370" r:id="rId22"/>
    <p:sldId id="362" r:id="rId23"/>
    <p:sldId id="33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DOUZE Baptiste (EEAS-BANGKOK)" initials="BM" lastIdx="1" clrIdx="0">
    <p:extLst>
      <p:ext uri="{19B8F6BF-5375-455C-9EA6-DF929625EA0E}">
        <p15:presenceInfo xmlns:p15="http://schemas.microsoft.com/office/powerpoint/2012/main" userId="MANDOUZE Baptiste (EEAS-BANGKO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94"/>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34" autoAdjust="0"/>
    <p:restoredTop sz="96437" autoAdjust="0"/>
  </p:normalViewPr>
  <p:slideViewPr>
    <p:cSldViewPr snapToGrid="0">
      <p:cViewPr varScale="1">
        <p:scale>
          <a:sx n="69" d="100"/>
          <a:sy n="69" d="100"/>
        </p:scale>
        <p:origin x="796" y="44"/>
      </p:cViewPr>
      <p:guideLst>
        <p:guide orient="horz" pos="2092"/>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6" d="100"/>
          <a:sy n="86" d="100"/>
        </p:scale>
        <p:origin x="3786"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12/11/2020</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12/11/2020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unsplash.com/@rae_1991?utm_source=unsplash&amp;utm_medium=referral&amp;utm_content=creditCopyText"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unsplash.com/s/photos/blue-and-yellow?utm_source=unsplash&amp;utm_medium=referral&amp;utm_content=creditCopyText"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26994757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E325754-8ADD-43AB-9B52-5C68BA4F7A3F}" type="slidenum">
              <a:rPr lang="en-GB" altLang="en-US" smtClean="0"/>
              <a:pPr/>
              <a:t>10</a:t>
            </a:fld>
            <a:endParaRPr lang="en-GB" altLang="en-US"/>
          </a:p>
        </p:txBody>
      </p:sp>
    </p:spTree>
    <p:extLst>
      <p:ext uri="{BB962C8B-B14F-4D97-AF65-F5344CB8AC3E}">
        <p14:creationId xmlns:p14="http://schemas.microsoft.com/office/powerpoint/2010/main" val="6038176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325754-8ADD-43AB-9B52-5C68BA4F7A3F}" type="slidenum">
              <a:rPr lang="en-GB" altLang="en-US" smtClean="0"/>
              <a:pPr/>
              <a:t>12</a:t>
            </a:fld>
            <a:endParaRPr lang="en-GB" altLang="en-US"/>
          </a:p>
        </p:txBody>
      </p:sp>
    </p:spTree>
    <p:extLst>
      <p:ext uri="{BB962C8B-B14F-4D97-AF65-F5344CB8AC3E}">
        <p14:creationId xmlns:p14="http://schemas.microsoft.com/office/powerpoint/2010/main" val="3384383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22313" indent="-276225">
              <a:spcBef>
                <a:spcPct val="30000"/>
              </a:spcBef>
              <a:defRPr sz="1200">
                <a:solidFill>
                  <a:schemeClr val="tx1"/>
                </a:solidFill>
                <a:latin typeface="Arial" panose="020B0604020202020204" pitchFamily="34" charset="0"/>
              </a:defRPr>
            </a:lvl2pPr>
            <a:lvl3pPr marL="1114425" indent="-220663">
              <a:spcBef>
                <a:spcPct val="30000"/>
              </a:spcBef>
              <a:defRPr sz="1200">
                <a:solidFill>
                  <a:schemeClr val="tx1"/>
                </a:solidFill>
                <a:latin typeface="Arial" panose="020B0604020202020204" pitchFamily="34" charset="0"/>
              </a:defRPr>
            </a:lvl3pPr>
            <a:lvl4pPr marL="1562100" indent="-220663">
              <a:spcBef>
                <a:spcPct val="30000"/>
              </a:spcBef>
              <a:defRPr sz="1200">
                <a:solidFill>
                  <a:schemeClr val="tx1"/>
                </a:solidFill>
                <a:latin typeface="Arial" panose="020B0604020202020204" pitchFamily="34" charset="0"/>
              </a:defRPr>
            </a:lvl4pPr>
            <a:lvl5pPr marL="2009775" indent="-220663">
              <a:spcBef>
                <a:spcPct val="30000"/>
              </a:spcBef>
              <a:defRPr sz="1200">
                <a:solidFill>
                  <a:schemeClr val="tx1"/>
                </a:solidFill>
                <a:latin typeface="Arial" panose="020B0604020202020204" pitchFamily="34" charset="0"/>
              </a:defRPr>
            </a:lvl5pPr>
            <a:lvl6pPr marL="2466975" indent="-220663" eaLnBrk="0" fontAlgn="base" hangingPunct="0">
              <a:spcBef>
                <a:spcPct val="30000"/>
              </a:spcBef>
              <a:spcAft>
                <a:spcPct val="0"/>
              </a:spcAft>
              <a:defRPr sz="1200">
                <a:solidFill>
                  <a:schemeClr val="tx1"/>
                </a:solidFill>
                <a:latin typeface="Arial" panose="020B0604020202020204" pitchFamily="34" charset="0"/>
              </a:defRPr>
            </a:lvl6pPr>
            <a:lvl7pPr marL="2924175" indent="-220663" eaLnBrk="0" fontAlgn="base" hangingPunct="0">
              <a:spcBef>
                <a:spcPct val="30000"/>
              </a:spcBef>
              <a:spcAft>
                <a:spcPct val="0"/>
              </a:spcAft>
              <a:defRPr sz="1200">
                <a:solidFill>
                  <a:schemeClr val="tx1"/>
                </a:solidFill>
                <a:latin typeface="Arial" panose="020B0604020202020204" pitchFamily="34" charset="0"/>
              </a:defRPr>
            </a:lvl7pPr>
            <a:lvl8pPr marL="3381375" indent="-220663" eaLnBrk="0" fontAlgn="base" hangingPunct="0">
              <a:spcBef>
                <a:spcPct val="30000"/>
              </a:spcBef>
              <a:spcAft>
                <a:spcPct val="0"/>
              </a:spcAft>
              <a:defRPr sz="1200">
                <a:solidFill>
                  <a:schemeClr val="tx1"/>
                </a:solidFill>
                <a:latin typeface="Arial" panose="020B0604020202020204" pitchFamily="34" charset="0"/>
              </a:defRPr>
            </a:lvl8pPr>
            <a:lvl9pPr marL="3838575" indent="-22066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BA6E696-812B-4826-8011-948F6725B82D}" type="slidenum">
              <a:rPr lang="en-GB" altLang="es-ES" smtClean="0"/>
              <a:pPr>
                <a:spcBef>
                  <a:spcPct val="0"/>
                </a:spcBef>
              </a:pPr>
              <a:t>13</a:t>
            </a:fld>
            <a:endParaRPr lang="en-GB" altLang="es-E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fr-FR" altLang="es-ES" smtClean="0"/>
          </a:p>
        </p:txBody>
      </p:sp>
    </p:spTree>
    <p:extLst>
      <p:ext uri="{BB962C8B-B14F-4D97-AF65-F5344CB8AC3E}">
        <p14:creationId xmlns:p14="http://schemas.microsoft.com/office/powerpoint/2010/main" val="1444346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Photo by </a:t>
            </a:r>
            <a:r>
              <a:rPr lang="en-US" dirty="0" smtClean="0">
                <a:hlinkClick r:id="rId3"/>
              </a:rPr>
              <a:t>Rae Tian</a:t>
            </a:r>
            <a:r>
              <a:rPr lang="en-US" dirty="0" smtClean="0"/>
              <a:t> on </a:t>
            </a:r>
            <a:r>
              <a:rPr lang="en-US" dirty="0" err="1" smtClean="0">
                <a:hlinkClick r:id="rId4"/>
              </a:rPr>
              <a:t>Unsplash</a:t>
            </a:r>
            <a:endParaRPr lang="en-US" dirty="0" smtClean="0"/>
          </a:p>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22</a:t>
            </a:fld>
            <a:endParaRPr lang="en-GB"/>
          </a:p>
        </p:txBody>
      </p:sp>
    </p:spTree>
    <p:extLst>
      <p:ext uri="{BB962C8B-B14F-4D97-AF65-F5344CB8AC3E}">
        <p14:creationId xmlns:p14="http://schemas.microsoft.com/office/powerpoint/2010/main" val="1788865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Update/add/delete parts of the</a:t>
            </a:r>
            <a:r>
              <a:rPr lang="en-IE" baseline="0" dirty="0" smtClean="0"/>
              <a:t> copy right notice where appropriate.</a:t>
            </a:r>
          </a:p>
          <a:p>
            <a:r>
              <a:rPr lang="en-IE" baseline="0" dirty="0" smtClean="0"/>
              <a:t>More information: </a:t>
            </a:r>
            <a:r>
              <a:rPr lang="en-GB" dirty="0" smtClean="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23</a:t>
            </a:fld>
            <a:endParaRPr lang="en-GB"/>
          </a:p>
        </p:txBody>
      </p:sp>
    </p:spTree>
    <p:extLst>
      <p:ext uri="{BB962C8B-B14F-4D97-AF65-F5344CB8AC3E}">
        <p14:creationId xmlns:p14="http://schemas.microsoft.com/office/powerpoint/2010/main" val="110542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22313" indent="-276225">
              <a:spcBef>
                <a:spcPct val="30000"/>
              </a:spcBef>
              <a:defRPr sz="1200">
                <a:solidFill>
                  <a:schemeClr val="tx1"/>
                </a:solidFill>
                <a:latin typeface="Arial" panose="020B0604020202020204" pitchFamily="34" charset="0"/>
              </a:defRPr>
            </a:lvl2pPr>
            <a:lvl3pPr marL="1114425" indent="-220663">
              <a:spcBef>
                <a:spcPct val="30000"/>
              </a:spcBef>
              <a:defRPr sz="1200">
                <a:solidFill>
                  <a:schemeClr val="tx1"/>
                </a:solidFill>
                <a:latin typeface="Arial" panose="020B0604020202020204" pitchFamily="34" charset="0"/>
              </a:defRPr>
            </a:lvl3pPr>
            <a:lvl4pPr marL="1562100" indent="-220663">
              <a:spcBef>
                <a:spcPct val="30000"/>
              </a:spcBef>
              <a:defRPr sz="1200">
                <a:solidFill>
                  <a:schemeClr val="tx1"/>
                </a:solidFill>
                <a:latin typeface="Arial" panose="020B0604020202020204" pitchFamily="34" charset="0"/>
              </a:defRPr>
            </a:lvl4pPr>
            <a:lvl5pPr marL="2009775" indent="-220663">
              <a:spcBef>
                <a:spcPct val="30000"/>
              </a:spcBef>
              <a:defRPr sz="1200">
                <a:solidFill>
                  <a:schemeClr val="tx1"/>
                </a:solidFill>
                <a:latin typeface="Arial" panose="020B0604020202020204" pitchFamily="34" charset="0"/>
              </a:defRPr>
            </a:lvl5pPr>
            <a:lvl6pPr marL="2466975" indent="-220663" eaLnBrk="0" fontAlgn="base" hangingPunct="0">
              <a:spcBef>
                <a:spcPct val="30000"/>
              </a:spcBef>
              <a:spcAft>
                <a:spcPct val="0"/>
              </a:spcAft>
              <a:defRPr sz="1200">
                <a:solidFill>
                  <a:schemeClr val="tx1"/>
                </a:solidFill>
                <a:latin typeface="Arial" panose="020B0604020202020204" pitchFamily="34" charset="0"/>
              </a:defRPr>
            </a:lvl6pPr>
            <a:lvl7pPr marL="2924175" indent="-220663" eaLnBrk="0" fontAlgn="base" hangingPunct="0">
              <a:spcBef>
                <a:spcPct val="30000"/>
              </a:spcBef>
              <a:spcAft>
                <a:spcPct val="0"/>
              </a:spcAft>
              <a:defRPr sz="1200">
                <a:solidFill>
                  <a:schemeClr val="tx1"/>
                </a:solidFill>
                <a:latin typeface="Arial" panose="020B0604020202020204" pitchFamily="34" charset="0"/>
              </a:defRPr>
            </a:lvl7pPr>
            <a:lvl8pPr marL="3381375" indent="-220663" eaLnBrk="0" fontAlgn="base" hangingPunct="0">
              <a:spcBef>
                <a:spcPct val="30000"/>
              </a:spcBef>
              <a:spcAft>
                <a:spcPct val="0"/>
              </a:spcAft>
              <a:defRPr sz="1200">
                <a:solidFill>
                  <a:schemeClr val="tx1"/>
                </a:solidFill>
                <a:latin typeface="Arial" panose="020B0604020202020204" pitchFamily="34" charset="0"/>
              </a:defRPr>
            </a:lvl8pPr>
            <a:lvl9pPr marL="3838575" indent="-22066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BA6E696-812B-4826-8011-948F6725B82D}" type="slidenum">
              <a:rPr lang="en-GB" altLang="es-ES" smtClean="0"/>
              <a:pPr>
                <a:spcBef>
                  <a:spcPct val="0"/>
                </a:spcBef>
              </a:pPr>
              <a:t>2</a:t>
            </a:fld>
            <a:endParaRPr lang="en-GB" altLang="es-E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fr-FR" altLang="es-ES" smtClean="0"/>
          </a:p>
        </p:txBody>
      </p:sp>
    </p:spTree>
    <p:extLst>
      <p:ext uri="{BB962C8B-B14F-4D97-AF65-F5344CB8AC3E}">
        <p14:creationId xmlns:p14="http://schemas.microsoft.com/office/powerpoint/2010/main" val="2297236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u="sng" dirty="0"/>
          </a:p>
        </p:txBody>
      </p:sp>
      <p:sp>
        <p:nvSpPr>
          <p:cNvPr id="4" name="Slide Number Placeholder 3"/>
          <p:cNvSpPr>
            <a:spLocks noGrp="1"/>
          </p:cNvSpPr>
          <p:nvPr>
            <p:ph type="sldNum" sz="quarter" idx="10"/>
          </p:nvPr>
        </p:nvSpPr>
        <p:spPr/>
        <p:txBody>
          <a:bodyPr/>
          <a:lstStyle/>
          <a:p>
            <a:fld id="{5E325754-8ADD-43AB-9B52-5C68BA4F7A3F}" type="slidenum">
              <a:rPr lang="en-GB" altLang="en-US" smtClean="0"/>
              <a:pPr/>
              <a:t>3</a:t>
            </a:fld>
            <a:endParaRPr lang="en-GB" altLang="en-US"/>
          </a:p>
        </p:txBody>
      </p:sp>
      <p:pic>
        <p:nvPicPr>
          <p:cNvPr id="5" name="Picture 4"/>
          <p:cNvPicPr>
            <a:picLocks noChangeAspect="1"/>
          </p:cNvPicPr>
          <p:nvPr/>
        </p:nvPicPr>
        <p:blipFill>
          <a:blip r:embed="rId3"/>
          <a:stretch>
            <a:fillRect/>
          </a:stretch>
        </p:blipFill>
        <p:spPr>
          <a:xfrm>
            <a:off x="2316649" y="4732915"/>
            <a:ext cx="3724922" cy="3610191"/>
          </a:xfrm>
          <a:prstGeom prst="rect">
            <a:avLst/>
          </a:prstGeom>
        </p:spPr>
      </p:pic>
    </p:spTree>
    <p:extLst>
      <p:ext uri="{BB962C8B-B14F-4D97-AF65-F5344CB8AC3E}">
        <p14:creationId xmlns:p14="http://schemas.microsoft.com/office/powerpoint/2010/main" val="127015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p:spPr>
        <p:txBody>
          <a:bodyPr/>
          <a:lstStyle/>
          <a:p>
            <a:endParaRPr lang="fr-BE" altLang="fr-FR" dirty="0"/>
          </a:p>
          <a:p>
            <a:endParaRPr lang="fr-BE" altLang="fr-FR" dirty="0" smtClean="0"/>
          </a:p>
          <a:p>
            <a:endParaRPr lang="fr-BE" altLang="fr-FR" dirty="0" smtClean="0"/>
          </a:p>
        </p:txBody>
      </p:sp>
      <p:sp>
        <p:nvSpPr>
          <p:cNvPr id="23556"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73D40F34-6CD8-433F-96C8-4D5558ABBC9A}" type="slidenum">
              <a:rPr lang="en-GB" altLang="en-US" smtClean="0">
                <a:solidFill>
                  <a:schemeClr val="tx1"/>
                </a:solidFill>
                <a:latin typeface="Arial" panose="020B0604020202020204" pitchFamily="34" charset="0"/>
              </a:rPr>
              <a:pPr/>
              <a:t>4</a:t>
            </a:fld>
            <a:endParaRPr lang="en-GB" altLang="en-US" smtClean="0">
              <a:solidFill>
                <a:schemeClr val="tx1"/>
              </a:solidFill>
              <a:latin typeface="Arial" panose="020B0604020202020204" pitchFamily="34" charset="0"/>
            </a:endParaRPr>
          </a:p>
        </p:txBody>
      </p:sp>
      <p:pic>
        <p:nvPicPr>
          <p:cNvPr id="5" name="Picture 4"/>
          <p:cNvPicPr>
            <a:picLocks noChangeAspect="1"/>
          </p:cNvPicPr>
          <p:nvPr/>
        </p:nvPicPr>
        <p:blipFill>
          <a:blip r:embed="rId3"/>
          <a:stretch>
            <a:fillRect/>
          </a:stretch>
        </p:blipFill>
        <p:spPr>
          <a:xfrm>
            <a:off x="1197429" y="4655394"/>
            <a:ext cx="5118432" cy="3767373"/>
          </a:xfrm>
          <a:prstGeom prst="rect">
            <a:avLst/>
          </a:prstGeom>
        </p:spPr>
      </p:pic>
    </p:spTree>
    <p:extLst>
      <p:ext uri="{BB962C8B-B14F-4D97-AF65-F5344CB8AC3E}">
        <p14:creationId xmlns:p14="http://schemas.microsoft.com/office/powerpoint/2010/main" val="2968118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E325754-8ADD-43AB-9B52-5C68BA4F7A3F}" type="slidenum">
              <a:rPr lang="en-GB" altLang="en-US" smtClean="0"/>
              <a:pPr/>
              <a:t>5</a:t>
            </a:fld>
            <a:endParaRPr lang="en-GB" altLang="en-US"/>
          </a:p>
        </p:txBody>
      </p:sp>
    </p:spTree>
    <p:extLst>
      <p:ext uri="{BB962C8B-B14F-4D97-AF65-F5344CB8AC3E}">
        <p14:creationId xmlns:p14="http://schemas.microsoft.com/office/powerpoint/2010/main" val="2951450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p:spPr>
        <p:txBody>
          <a:bodyPr/>
          <a:lstStyle/>
          <a:p>
            <a:endParaRPr lang="fr-BE" altLang="fr-FR" dirty="0" smtClean="0"/>
          </a:p>
        </p:txBody>
      </p:sp>
      <p:sp>
        <p:nvSpPr>
          <p:cNvPr id="29700"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38B555D5-BEF1-4EF8-9D08-5E1494427F5B}" type="slidenum">
              <a:rPr lang="en-GB" altLang="en-US" smtClean="0">
                <a:solidFill>
                  <a:schemeClr val="tx1"/>
                </a:solidFill>
                <a:latin typeface="Arial" panose="020B0604020202020204" pitchFamily="34" charset="0"/>
              </a:rPr>
              <a:pPr/>
              <a:t>6</a:t>
            </a:fld>
            <a:endParaRPr lang="en-GB" altLang="en-US" smtClean="0">
              <a:solidFill>
                <a:schemeClr val="tx1"/>
              </a:solidFill>
              <a:latin typeface="Arial" panose="020B0604020202020204" pitchFamily="34" charset="0"/>
            </a:endParaRPr>
          </a:p>
        </p:txBody>
      </p:sp>
    </p:spTree>
    <p:extLst>
      <p:ext uri="{BB962C8B-B14F-4D97-AF65-F5344CB8AC3E}">
        <p14:creationId xmlns:p14="http://schemas.microsoft.com/office/powerpoint/2010/main" val="3553693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spcBef>
                <a:spcPct val="0"/>
              </a:spcBef>
            </a:pPr>
            <a:r>
              <a:rPr lang="en-US" sz="1000" b="1" dirty="0">
                <a:latin typeface="Times New Roman" charset="0"/>
                <a:cs typeface="Times New Roman" charset="0"/>
              </a:rPr>
              <a:t>Attention: </a:t>
            </a:r>
            <a:r>
              <a:rPr lang="en-US" sz="1000" u="sng" dirty="0">
                <a:latin typeface="Times New Roman" charset="0"/>
                <a:cs typeface="Times New Roman" charset="0"/>
              </a:rPr>
              <a:t>animated slide</a:t>
            </a:r>
            <a:r>
              <a:rPr lang="en-US" sz="1000" b="1" dirty="0">
                <a:latin typeface="Times New Roman" charset="0"/>
                <a:cs typeface="Times New Roman" charset="0"/>
              </a:rPr>
              <a:t>: </a:t>
            </a:r>
            <a:r>
              <a:rPr lang="en-US" sz="1000" dirty="0">
                <a:latin typeface="Times New Roman" charset="0"/>
                <a:cs typeface="Times New Roman" charset="0"/>
              </a:rPr>
              <a:t>First illustrate the total chain of flow of money (to complement the explanation of the previous slide): from EC to Central Bank if disbursement conditions pre-agreed with Govt are satisfied, then transfer by CB to National Treasury at exchange rate agreed in Financing Agreement. The BS money thus goes into the National treasury account exactly in the same way as any other fiscal and non fiscal revenues. It is totally fungible. It is executed using national budgetary procedures. </a:t>
            </a:r>
          </a:p>
          <a:p>
            <a:pPr>
              <a:spcBef>
                <a:spcPct val="0"/>
              </a:spcBef>
            </a:pPr>
            <a:endParaRPr lang="en-US" sz="1000" u="sng" dirty="0">
              <a:latin typeface="Times New Roman" charset="0"/>
              <a:cs typeface="Times New Roman" charset="0"/>
            </a:endParaRPr>
          </a:p>
          <a:p>
            <a:pPr>
              <a:spcBef>
                <a:spcPct val="0"/>
              </a:spcBef>
            </a:pPr>
            <a:r>
              <a:rPr lang="en-US" sz="1000" dirty="0">
                <a:latin typeface="Times New Roman" charset="0"/>
                <a:cs typeface="Times New Roman" charset="0"/>
              </a:rPr>
              <a:t>It is important to underline here that the responsibility of the Commission is limited to verifying that (</a:t>
            </a:r>
            <a:r>
              <a:rPr lang="en-US" sz="1000" dirty="0" err="1">
                <a:latin typeface="Times New Roman" charset="0"/>
                <a:cs typeface="Times New Roman" charset="0"/>
              </a:rPr>
              <a:t>i</a:t>
            </a:r>
            <a:r>
              <a:rPr lang="en-US" sz="1000" dirty="0">
                <a:latin typeface="Times New Roman" charset="0"/>
                <a:cs typeface="Times New Roman" charset="0"/>
              </a:rPr>
              <a:t>) the conditions for fund disbursement have been respected and (ii) the funds transferred in forex to the Central Bank have been transferred to the National Treasury of the partner country at the XR specified in the FA. The EC’s responsibility goes no further: this is where the EC’s ‘fiduciary responsibility’ stops. (this is in contrast to project aid where the EC’s fiduciary responsibility is total). The reason is because BS is disbursed against prior (general) conditions of eligibility (</a:t>
            </a:r>
            <a:r>
              <a:rPr lang="en-US" sz="1000" dirty="0" err="1">
                <a:latin typeface="Times New Roman" charset="0"/>
                <a:cs typeface="Times New Roman" charset="0"/>
              </a:rPr>
              <a:t>ie</a:t>
            </a:r>
            <a:r>
              <a:rPr lang="en-US" sz="1000" dirty="0">
                <a:latin typeface="Times New Roman" charset="0"/>
                <a:cs typeface="Times New Roman" charset="0"/>
              </a:rPr>
              <a:t> stable macro situation, sector policy commitment, and a commitment to a credible and appropriate </a:t>
            </a:r>
            <a:r>
              <a:rPr lang="en-US" sz="1000" dirty="0" err="1">
                <a:latin typeface="Times New Roman" charset="0"/>
                <a:cs typeface="Times New Roman" charset="0"/>
              </a:rPr>
              <a:t>programme</a:t>
            </a:r>
            <a:r>
              <a:rPr lang="en-US" sz="1000" dirty="0">
                <a:latin typeface="Times New Roman" charset="0"/>
                <a:cs typeface="Times New Roman" charset="0"/>
              </a:rPr>
              <a:t> to strengthen PFM systems) and, for the Variable Tranche, against specific conditions related to prior performance. In short, BS is disbursed because of what has already been achieved by the partner government and not with the purpose of ensuring that specific projects or </a:t>
            </a:r>
            <a:r>
              <a:rPr lang="en-US" sz="1000" dirty="0" err="1">
                <a:latin typeface="Times New Roman" charset="0"/>
                <a:cs typeface="Times New Roman" charset="0"/>
              </a:rPr>
              <a:t>programmes</a:t>
            </a:r>
            <a:r>
              <a:rPr lang="en-US" sz="1000" dirty="0">
                <a:latin typeface="Times New Roman" charset="0"/>
                <a:cs typeface="Times New Roman" charset="0"/>
              </a:rPr>
              <a:t> are implemented. Once resources are transferred, they no longer belong to the EC and therefore do not need to be overseen or audited by the EC.  </a:t>
            </a:r>
          </a:p>
          <a:p>
            <a:pPr>
              <a:spcBef>
                <a:spcPct val="0"/>
              </a:spcBef>
            </a:pPr>
            <a:endParaRPr lang="en-US" sz="1000" dirty="0">
              <a:latin typeface="Times New Roman" charset="0"/>
              <a:cs typeface="Times New Roman" charset="0"/>
            </a:endParaRPr>
          </a:p>
          <a:p>
            <a:pPr>
              <a:spcBef>
                <a:spcPct val="0"/>
              </a:spcBef>
            </a:pPr>
            <a:r>
              <a:rPr lang="en-US" sz="1000" dirty="0">
                <a:latin typeface="Times New Roman" charset="0"/>
                <a:cs typeface="Times New Roman" charset="0"/>
              </a:rPr>
              <a:t>However, the EC retain responsibility for ensuring positive developmental outcomes/ results. They therefore must ensure firstly that BS resources are actually transferred into the Treasury Account (and not to other public sector accounts or to the private sector). Secondly, they must ensure that the budget implementation process occurs in conformity with national legislation and in a manner consistent with the national strategy. For this reason, there is an ongoing dialogue over the process of budget execution and over the quality of results achieved. </a:t>
            </a:r>
            <a:endParaRPr lang="en-US" sz="1100" dirty="0">
              <a:latin typeface="Times New Roman" charset="0"/>
              <a:cs typeface="Times New Roman" charset="0"/>
            </a:endParaRPr>
          </a:p>
          <a:p>
            <a:endParaRPr lang="en-US" dirty="0"/>
          </a:p>
          <a:p>
            <a:endParaRPr lang="fr-BE"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7</a:t>
            </a:fld>
            <a:endParaRPr lang="en-GB"/>
          </a:p>
        </p:txBody>
      </p:sp>
    </p:spTree>
    <p:extLst>
      <p:ext uri="{BB962C8B-B14F-4D97-AF65-F5344CB8AC3E}">
        <p14:creationId xmlns:p14="http://schemas.microsoft.com/office/powerpoint/2010/main" val="2399685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22313" indent="-276225">
              <a:spcBef>
                <a:spcPct val="30000"/>
              </a:spcBef>
              <a:defRPr sz="1200">
                <a:solidFill>
                  <a:schemeClr val="tx1"/>
                </a:solidFill>
                <a:latin typeface="Arial" panose="020B0604020202020204" pitchFamily="34" charset="0"/>
              </a:defRPr>
            </a:lvl2pPr>
            <a:lvl3pPr marL="1114425" indent="-220663">
              <a:spcBef>
                <a:spcPct val="30000"/>
              </a:spcBef>
              <a:defRPr sz="1200">
                <a:solidFill>
                  <a:schemeClr val="tx1"/>
                </a:solidFill>
                <a:latin typeface="Arial" panose="020B0604020202020204" pitchFamily="34" charset="0"/>
              </a:defRPr>
            </a:lvl3pPr>
            <a:lvl4pPr marL="1562100" indent="-220663">
              <a:spcBef>
                <a:spcPct val="30000"/>
              </a:spcBef>
              <a:defRPr sz="1200">
                <a:solidFill>
                  <a:schemeClr val="tx1"/>
                </a:solidFill>
                <a:latin typeface="Arial" panose="020B0604020202020204" pitchFamily="34" charset="0"/>
              </a:defRPr>
            </a:lvl4pPr>
            <a:lvl5pPr marL="2009775" indent="-220663">
              <a:spcBef>
                <a:spcPct val="30000"/>
              </a:spcBef>
              <a:defRPr sz="1200">
                <a:solidFill>
                  <a:schemeClr val="tx1"/>
                </a:solidFill>
                <a:latin typeface="Arial" panose="020B0604020202020204" pitchFamily="34" charset="0"/>
              </a:defRPr>
            </a:lvl5pPr>
            <a:lvl6pPr marL="2466975" indent="-220663" eaLnBrk="0" fontAlgn="base" hangingPunct="0">
              <a:spcBef>
                <a:spcPct val="30000"/>
              </a:spcBef>
              <a:spcAft>
                <a:spcPct val="0"/>
              </a:spcAft>
              <a:defRPr sz="1200">
                <a:solidFill>
                  <a:schemeClr val="tx1"/>
                </a:solidFill>
                <a:latin typeface="Arial" panose="020B0604020202020204" pitchFamily="34" charset="0"/>
              </a:defRPr>
            </a:lvl6pPr>
            <a:lvl7pPr marL="2924175" indent="-220663" eaLnBrk="0" fontAlgn="base" hangingPunct="0">
              <a:spcBef>
                <a:spcPct val="30000"/>
              </a:spcBef>
              <a:spcAft>
                <a:spcPct val="0"/>
              </a:spcAft>
              <a:defRPr sz="1200">
                <a:solidFill>
                  <a:schemeClr val="tx1"/>
                </a:solidFill>
                <a:latin typeface="Arial" panose="020B0604020202020204" pitchFamily="34" charset="0"/>
              </a:defRPr>
            </a:lvl7pPr>
            <a:lvl8pPr marL="3381375" indent="-220663" eaLnBrk="0" fontAlgn="base" hangingPunct="0">
              <a:spcBef>
                <a:spcPct val="30000"/>
              </a:spcBef>
              <a:spcAft>
                <a:spcPct val="0"/>
              </a:spcAft>
              <a:defRPr sz="1200">
                <a:solidFill>
                  <a:schemeClr val="tx1"/>
                </a:solidFill>
                <a:latin typeface="Arial" panose="020B0604020202020204" pitchFamily="34" charset="0"/>
              </a:defRPr>
            </a:lvl8pPr>
            <a:lvl9pPr marL="3838575" indent="-22066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BA6E696-812B-4826-8011-948F6725B82D}" type="slidenum">
              <a:rPr lang="en-GB" altLang="es-ES" smtClean="0"/>
              <a:pPr>
                <a:spcBef>
                  <a:spcPct val="0"/>
                </a:spcBef>
              </a:pPr>
              <a:t>8</a:t>
            </a:fld>
            <a:endParaRPr lang="en-GB" altLang="es-E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fr-FR" altLang="es-ES" smtClean="0"/>
          </a:p>
        </p:txBody>
      </p:sp>
    </p:spTree>
    <p:extLst>
      <p:ext uri="{BB962C8B-B14F-4D97-AF65-F5344CB8AC3E}">
        <p14:creationId xmlns:p14="http://schemas.microsoft.com/office/powerpoint/2010/main" val="1838701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E325754-8ADD-43AB-9B52-5C68BA4F7A3F}" type="slidenum">
              <a:rPr lang="en-GB" altLang="en-US" smtClean="0"/>
              <a:pPr/>
              <a:t>9</a:t>
            </a:fld>
            <a:endParaRPr lang="en-GB" altLang="en-US"/>
          </a:p>
        </p:txBody>
      </p:sp>
    </p:spTree>
    <p:extLst>
      <p:ext uri="{BB962C8B-B14F-4D97-AF65-F5344CB8AC3E}">
        <p14:creationId xmlns:p14="http://schemas.microsoft.com/office/powerpoint/2010/main" val="30479296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smtClean="0"/>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smtClean="0"/>
              <a:t>Edit Master text styles</a:t>
            </a:r>
          </a:p>
        </p:txBody>
      </p:sp>
    </p:spTree>
    <p:extLst>
      <p:ext uri="{BB962C8B-B14F-4D97-AF65-F5344CB8AC3E}">
        <p14:creationId xmlns:p14="http://schemas.microsoft.com/office/powerpoint/2010/main" val="17840629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smtClean="0"/>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smtClean="0"/>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smtClean="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smtClean="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smtClean="0"/>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smtClean="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smtClean="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smtClean="0"/>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13677460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0699858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82442872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smtClean="0"/>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myintracomm.ec.europa.eu/dg/devco/eu-development-policy/budget-support-public-finance-domestic-revenue/Pages/budget-support.aspx" TargetMode="External"/><Relationship Id="rId1" Type="http://schemas.openxmlformats.org/officeDocument/2006/relationships/slideLayout" Target="../slideLayouts/slideLayout11.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19.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8" Type="http://schemas.openxmlformats.org/officeDocument/2006/relationships/hyperlink" Target="http://bit.ly/EUbudgetsupportVideo3" TargetMode="External"/><Relationship Id="rId3" Type="http://schemas.openxmlformats.org/officeDocument/2006/relationships/hyperlink" Target="https://ec.europa.eu/europeaid/eubudgetsupport_en" TargetMode="External"/><Relationship Id="rId7" Type="http://schemas.openxmlformats.org/officeDocument/2006/relationships/hyperlink" Target="http://bit.ly/EUbudgetsupportVideo2"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hyperlink" Target="http://bit.ly/EUbudgetsupportVideo" TargetMode="External"/><Relationship Id="rId5" Type="http://schemas.openxmlformats.org/officeDocument/2006/relationships/hyperlink" Target="https://www.youtube.com/watch?v=wxt9HO1pIZc&amp;feature=youtu.be" TargetMode="External"/><Relationship Id="rId4" Type="http://schemas.openxmlformats.org/officeDocument/2006/relationships/hyperlink" Target="https://webgate.ec.europa.eu/devco-academy/course/index.php?categoryid=26"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785856" y="1992572"/>
            <a:ext cx="7934290" cy="2149523"/>
          </a:xfrm>
        </p:spPr>
        <p:txBody>
          <a:bodyPr anchor="ctr">
            <a:noAutofit/>
          </a:bodyPr>
          <a:lstStyle/>
          <a:p>
            <a:pPr marL="357188"/>
            <a:r>
              <a:rPr lang="en-GB" sz="4000" dirty="0" smtClean="0">
                <a:latin typeface="EC Square Sans Pro" panose="020B0506040000020004" pitchFamily="34" charset="0"/>
              </a:rPr>
              <a:t>Budget Support &amp; Invest Climate</a:t>
            </a:r>
            <a:endParaRPr lang="en-GB" sz="4000" dirty="0">
              <a:latin typeface="EC Square Sans Pro" panose="020B0506040000020004" pitchFamily="34" charset="0"/>
            </a:endParaRPr>
          </a:p>
        </p:txBody>
      </p:sp>
      <p:pic>
        <p:nvPicPr>
          <p:cNvPr id="3" name="Picture 2"/>
          <p:cNvPicPr>
            <a:picLocks noChangeAspect="1"/>
          </p:cNvPicPr>
          <p:nvPr/>
        </p:nvPicPr>
        <p:blipFill>
          <a:blip r:embed="rId3"/>
          <a:stretch>
            <a:fillRect/>
          </a:stretch>
        </p:blipFill>
        <p:spPr>
          <a:xfrm>
            <a:off x="932681" y="1992572"/>
            <a:ext cx="2853175" cy="3950550"/>
          </a:xfrm>
          <a:prstGeom prst="rect">
            <a:avLst/>
          </a:prstGeom>
        </p:spPr>
      </p:pic>
      <p:sp>
        <p:nvSpPr>
          <p:cNvPr id="8" name="Subtitle 6"/>
          <p:cNvSpPr>
            <a:spLocks noGrp="1"/>
          </p:cNvSpPr>
          <p:nvPr>
            <p:ph type="subTitle" idx="1"/>
          </p:nvPr>
        </p:nvSpPr>
        <p:spPr>
          <a:xfrm>
            <a:off x="3785854" y="4418049"/>
            <a:ext cx="7934291" cy="897754"/>
          </a:xfrm>
        </p:spPr>
        <p:txBody>
          <a:bodyPr/>
          <a:lstStyle/>
          <a:p>
            <a:pPr marL="360363" algn="r"/>
            <a:r>
              <a:rPr lang="en-IE" dirty="0" smtClean="0">
                <a:latin typeface="EC Square Sans Pro" panose="020B0506040000020004" pitchFamily="34" charset="0"/>
              </a:rPr>
              <a:t>Trade &amp; PSD seminar – 19 November 2020</a:t>
            </a:r>
            <a:endParaRPr lang="en-IE" dirty="0">
              <a:latin typeface="EC Square Sans Pro" panose="020B0506040000020004" pitchFamily="34" charset="0"/>
            </a:endParaRPr>
          </a:p>
        </p:txBody>
      </p:sp>
      <p:sp>
        <p:nvSpPr>
          <p:cNvPr id="9" name="Text Placeholder 7"/>
          <p:cNvSpPr>
            <a:spLocks noGrp="1"/>
          </p:cNvSpPr>
          <p:nvPr>
            <p:ph type="body" sz="quarter" idx="13"/>
          </p:nvPr>
        </p:nvSpPr>
        <p:spPr>
          <a:xfrm>
            <a:off x="6682154" y="5591757"/>
            <a:ext cx="5037992" cy="528998"/>
          </a:xfrm>
        </p:spPr>
        <p:txBody>
          <a:bodyPr/>
          <a:lstStyle/>
          <a:p>
            <a:r>
              <a:rPr lang="fr-BE" dirty="0" smtClean="0">
                <a:latin typeface="EC Square Sans Pro" panose="020B0506040000020004" pitchFamily="34" charset="0"/>
              </a:rPr>
              <a:t>Xavier LE MOUNIER – DEVCO A4</a:t>
            </a:r>
            <a:endParaRPr lang="en-GB" dirty="0">
              <a:latin typeface="EC Square Sans Pro" panose="020B0506040000020004" pitchFamily="34" charset="0"/>
            </a:endParaRPr>
          </a:p>
        </p:txBody>
      </p:sp>
    </p:spTree>
    <p:extLst>
      <p:ext uri="{BB962C8B-B14F-4D97-AF65-F5344CB8AC3E}">
        <p14:creationId xmlns:p14="http://schemas.microsoft.com/office/powerpoint/2010/main" val="11213718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087" y="443316"/>
            <a:ext cx="9144000" cy="816770"/>
          </a:xfrm>
        </p:spPr>
        <p:txBody>
          <a:bodyPr/>
          <a:lstStyle/>
          <a:p>
            <a:pPr marL="719138"/>
            <a:r>
              <a:rPr lang="en-GB" dirty="0" smtClean="0">
                <a:latin typeface="EC Square Sans Pro" panose="020B0506040000020004" pitchFamily="34" charset="0"/>
              </a:rPr>
              <a:t>Managing risks in budget support</a:t>
            </a:r>
            <a:endParaRPr lang="en-GB" dirty="0">
              <a:latin typeface="EC Square Sans Pro" panose="020B0506040000020004" pitchFamily="34" charset="0"/>
            </a:endParaRPr>
          </a:p>
        </p:txBody>
      </p:sp>
      <p:pic>
        <p:nvPicPr>
          <p:cNvPr id="6" name="Picture 5"/>
          <p:cNvPicPr>
            <a:picLocks noChangeAspect="1"/>
          </p:cNvPicPr>
          <p:nvPr/>
        </p:nvPicPr>
        <p:blipFill>
          <a:blip r:embed="rId3"/>
          <a:stretch>
            <a:fillRect/>
          </a:stretch>
        </p:blipFill>
        <p:spPr>
          <a:xfrm>
            <a:off x="2970312" y="1728793"/>
            <a:ext cx="5544616" cy="1297879"/>
          </a:xfrm>
          <a:prstGeom prst="rect">
            <a:avLst/>
          </a:prstGeom>
        </p:spPr>
      </p:pic>
      <p:pic>
        <p:nvPicPr>
          <p:cNvPr id="7" name="Picture 6"/>
          <p:cNvPicPr>
            <a:picLocks noChangeAspect="1"/>
          </p:cNvPicPr>
          <p:nvPr/>
        </p:nvPicPr>
        <p:blipFill>
          <a:blip r:embed="rId4"/>
          <a:stretch>
            <a:fillRect/>
          </a:stretch>
        </p:blipFill>
        <p:spPr>
          <a:xfrm>
            <a:off x="8658944" y="3461073"/>
            <a:ext cx="1028552" cy="2371875"/>
          </a:xfrm>
          <a:prstGeom prst="rect">
            <a:avLst/>
          </a:prstGeom>
        </p:spPr>
      </p:pic>
      <p:sp>
        <p:nvSpPr>
          <p:cNvPr id="8" name="TextBox 7"/>
          <p:cNvSpPr txBox="1"/>
          <p:nvPr/>
        </p:nvSpPr>
        <p:spPr>
          <a:xfrm>
            <a:off x="1167541" y="3554987"/>
            <a:ext cx="2086992" cy="2171698"/>
          </a:xfrm>
          <a:prstGeom prst="rect">
            <a:avLst/>
          </a:prstGeom>
          <a:noFill/>
        </p:spPr>
        <p:txBody>
          <a:bodyPr wrap="square" rtlCol="0">
            <a:noAutofit/>
          </a:bodyPr>
          <a:lstStyle/>
          <a:p>
            <a:pPr marL="179388" indent="-179388">
              <a:spcAft>
                <a:spcPts val="600"/>
              </a:spcAft>
              <a:buClr>
                <a:srgbClr val="0F5494"/>
              </a:buClr>
              <a:buSzPct val="50000"/>
              <a:buFont typeface="Wingdings" panose="05000000000000000000" pitchFamily="2" charset="2"/>
              <a:buChar char="Ø"/>
            </a:pPr>
            <a:r>
              <a:rPr lang="en-GB" dirty="0">
                <a:latin typeface="EC Square Sans Pro" panose="020B0506040000020004" pitchFamily="34" charset="0"/>
              </a:rPr>
              <a:t>5 risk categories</a:t>
            </a:r>
          </a:p>
          <a:p>
            <a:pPr marL="179388" indent="-179388">
              <a:spcAft>
                <a:spcPts val="600"/>
              </a:spcAft>
              <a:buClr>
                <a:srgbClr val="0F5494"/>
              </a:buClr>
              <a:buSzPct val="50000"/>
              <a:buFont typeface="Wingdings" panose="05000000000000000000" pitchFamily="2" charset="2"/>
              <a:buChar char="Ø"/>
            </a:pPr>
            <a:r>
              <a:rPr lang="en-GB" dirty="0">
                <a:latin typeface="EC Square Sans Pro" panose="020B0506040000020004" pitchFamily="34" charset="0"/>
              </a:rPr>
              <a:t>4 levels of risk</a:t>
            </a:r>
          </a:p>
          <a:p>
            <a:pPr marL="179388" indent="-179388">
              <a:spcAft>
                <a:spcPts val="600"/>
              </a:spcAft>
              <a:buClr>
                <a:srgbClr val="0F5494"/>
              </a:buClr>
              <a:buSzPct val="50000"/>
              <a:buFont typeface="Wingdings" panose="05000000000000000000" pitchFamily="2" charset="2"/>
              <a:buChar char="Ø"/>
            </a:pPr>
            <a:r>
              <a:rPr lang="en-GB" dirty="0">
                <a:latin typeface="EC Square Sans Pro" panose="020B0506040000020004" pitchFamily="34" charset="0"/>
              </a:rPr>
              <a:t>Structural/outlook</a:t>
            </a:r>
          </a:p>
          <a:p>
            <a:pPr marL="179388" indent="-179388">
              <a:spcAft>
                <a:spcPts val="600"/>
              </a:spcAft>
              <a:buClr>
                <a:srgbClr val="0F5494"/>
              </a:buClr>
              <a:buSzPct val="50000"/>
              <a:buFont typeface="Wingdings" panose="05000000000000000000" pitchFamily="2" charset="2"/>
              <a:buChar char="Ø"/>
            </a:pPr>
            <a:r>
              <a:rPr lang="en-GB" dirty="0">
                <a:latin typeface="EC Square Sans Pro" panose="020B0506040000020004" pitchFamily="34" charset="0"/>
              </a:rPr>
              <a:t>Rating/narrative</a:t>
            </a:r>
          </a:p>
          <a:p>
            <a:pPr marL="179388" indent="-179388">
              <a:spcAft>
                <a:spcPts val="600"/>
              </a:spcAft>
              <a:buClr>
                <a:srgbClr val="0F5494"/>
              </a:buClr>
              <a:buSzPct val="50000"/>
              <a:buFont typeface="Wingdings" panose="05000000000000000000" pitchFamily="2" charset="2"/>
              <a:buChar char="Ø"/>
            </a:pPr>
            <a:r>
              <a:rPr lang="en-GB" dirty="0">
                <a:latin typeface="EC Square Sans Pro" panose="020B0506040000020004" pitchFamily="34" charset="0"/>
              </a:rPr>
              <a:t>Risk mitigation</a:t>
            </a:r>
          </a:p>
          <a:p>
            <a:pPr marL="179388" indent="-179388">
              <a:spcAft>
                <a:spcPts val="600"/>
              </a:spcAft>
              <a:buClr>
                <a:srgbClr val="0F5494"/>
              </a:buClr>
              <a:buSzPct val="50000"/>
              <a:buFont typeface="Wingdings" panose="05000000000000000000" pitchFamily="2" charset="2"/>
              <a:buChar char="Ø"/>
            </a:pPr>
            <a:r>
              <a:rPr lang="en-GB" dirty="0">
                <a:latin typeface="EC Square Sans Pro" panose="020B0506040000020004" pitchFamily="34" charset="0"/>
              </a:rPr>
              <a:t>Yearly update</a:t>
            </a:r>
          </a:p>
        </p:txBody>
      </p:sp>
      <p:sp>
        <p:nvSpPr>
          <p:cNvPr id="10" name="Rectangle 2"/>
          <p:cNvSpPr>
            <a:spLocks noChangeArrowheads="1"/>
          </p:cNvSpPr>
          <p:nvPr/>
        </p:nvSpPr>
        <p:spPr bwMode="auto">
          <a:xfrm>
            <a:off x="3646489" y="251725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1" name="Table 10"/>
          <p:cNvGraphicFramePr>
            <a:graphicFrameLocks noGrp="1"/>
          </p:cNvGraphicFramePr>
          <p:nvPr>
            <p:extLst>
              <p:ext uri="{D42A27DB-BD31-4B8C-83A1-F6EECF244321}">
                <p14:modId xmlns:p14="http://schemas.microsoft.com/office/powerpoint/2010/main" val="2655748856"/>
              </p:ext>
            </p:extLst>
          </p:nvPr>
        </p:nvGraphicFramePr>
        <p:xfrm>
          <a:off x="3258345" y="3147316"/>
          <a:ext cx="4963409" cy="2987040"/>
        </p:xfrm>
        <a:graphic>
          <a:graphicData uri="http://schemas.openxmlformats.org/drawingml/2006/table">
            <a:tbl>
              <a:tblPr firstRow="1" bandRow="1">
                <a:tableStyleId>{5C22544A-7EE6-4342-B048-85BDC9FD1C3A}</a:tableStyleId>
              </a:tblPr>
              <a:tblGrid>
                <a:gridCol w="1507025">
                  <a:extLst>
                    <a:ext uri="{9D8B030D-6E8A-4147-A177-3AD203B41FA5}">
                      <a16:colId xmlns:a16="http://schemas.microsoft.com/office/drawing/2014/main" val="2915663315"/>
                    </a:ext>
                  </a:extLst>
                </a:gridCol>
                <a:gridCol w="3456384">
                  <a:extLst>
                    <a:ext uri="{9D8B030D-6E8A-4147-A177-3AD203B41FA5}">
                      <a16:colId xmlns:a16="http://schemas.microsoft.com/office/drawing/2014/main" val="2388554038"/>
                    </a:ext>
                  </a:extLst>
                </a:gridCol>
              </a:tblGrid>
              <a:tr h="0">
                <a:tc>
                  <a:txBody>
                    <a:bodyPr/>
                    <a:lstStyle/>
                    <a:p>
                      <a:r>
                        <a:rPr lang="en-IE" sz="1000" noProof="0" dirty="0" smtClean="0">
                          <a:solidFill>
                            <a:schemeClr val="bg1"/>
                          </a:solidFill>
                          <a:latin typeface="EC Square Sans Pro" panose="020B0506040000020004" pitchFamily="34" charset="0"/>
                        </a:rPr>
                        <a:t>Risk category</a:t>
                      </a:r>
                      <a:endParaRPr lang="en-IE" sz="1000" noProof="0" dirty="0">
                        <a:solidFill>
                          <a:schemeClr val="bg1"/>
                        </a:solidFill>
                        <a:latin typeface="EC Square Sans Pro" panose="020B0506040000020004" pitchFamily="34" charset="0"/>
                      </a:endParaRPr>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92D050"/>
                    </a:solidFill>
                  </a:tcPr>
                </a:tc>
                <a:tc>
                  <a:txBody>
                    <a:bodyPr/>
                    <a:lstStyle/>
                    <a:p>
                      <a:r>
                        <a:rPr lang="en-IE" sz="1000" noProof="0" dirty="0" smtClean="0">
                          <a:solidFill>
                            <a:schemeClr val="bg1"/>
                          </a:solidFill>
                          <a:latin typeface="EC Square Sans Pro" panose="020B0506040000020004" pitchFamily="34" charset="0"/>
                        </a:rPr>
                        <a:t>Dimensions</a:t>
                      </a:r>
                      <a:endParaRPr lang="en-IE" sz="1000" noProof="0" dirty="0">
                        <a:solidFill>
                          <a:schemeClr val="bg1"/>
                        </a:solidFill>
                        <a:latin typeface="EC Square Sans Pro" panose="020B0506040000020004" pitchFamily="34" charset="0"/>
                      </a:endParaRPr>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92D050"/>
                    </a:solidFill>
                  </a:tcPr>
                </a:tc>
                <a:extLst>
                  <a:ext uri="{0D108BD9-81ED-4DB2-BD59-A6C34878D82A}">
                    <a16:rowId xmlns:a16="http://schemas.microsoft.com/office/drawing/2014/main" val="206898869"/>
                  </a:ext>
                </a:extLst>
              </a:tr>
              <a:tr h="0">
                <a:tc>
                  <a:txBody>
                    <a:bodyPr/>
                    <a:lstStyle/>
                    <a:p>
                      <a:r>
                        <a:rPr lang="en-IE" sz="1000" b="0" noProof="0" dirty="0" smtClean="0">
                          <a:solidFill>
                            <a:schemeClr val="tx1"/>
                          </a:solidFill>
                          <a:latin typeface="EC Square Sans Pro" panose="020B0506040000020004" pitchFamily="34" charset="0"/>
                        </a:rPr>
                        <a:t>Political</a:t>
                      </a:r>
                      <a:endParaRPr lang="en-IE" sz="1000" b="0" noProof="0" dirty="0">
                        <a:solidFill>
                          <a:schemeClr val="tx1"/>
                        </a:solidFill>
                        <a:latin typeface="EC Square Sans Pro" panose="020B0506040000020004" pitchFamily="34" charset="0"/>
                      </a:endParaRPr>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bg1">
                        <a:lumMod val="95000"/>
                      </a:schemeClr>
                    </a:solidFill>
                  </a:tcPr>
                </a:tc>
                <a:tc>
                  <a:txBody>
                    <a:bodyPr/>
                    <a:lstStyle/>
                    <a:p>
                      <a:pPr marL="285750" indent="-285750">
                        <a:buClr>
                          <a:srgbClr val="00B050"/>
                        </a:buClr>
                        <a:buFont typeface="Arial" panose="020B0604020202020204" pitchFamily="34" charset="0"/>
                        <a:buChar char="•"/>
                      </a:pPr>
                      <a:r>
                        <a:rPr lang="en-IE" sz="1000" noProof="0" dirty="0" smtClean="0">
                          <a:solidFill>
                            <a:schemeClr val="tx1"/>
                          </a:solidFill>
                          <a:latin typeface="EC Square Sans Pro" panose="020B0506040000020004" pitchFamily="34" charset="0"/>
                        </a:rPr>
                        <a:t>Human rights</a:t>
                      </a:r>
                    </a:p>
                    <a:p>
                      <a:pPr marL="285750" indent="-285750">
                        <a:buClr>
                          <a:srgbClr val="00B050"/>
                        </a:buClr>
                        <a:buFont typeface="Arial" panose="020B0604020202020204" pitchFamily="34" charset="0"/>
                        <a:buChar char="•"/>
                      </a:pPr>
                      <a:r>
                        <a:rPr lang="en-IE" sz="1000" noProof="0" dirty="0" smtClean="0">
                          <a:solidFill>
                            <a:schemeClr val="tx1"/>
                          </a:solidFill>
                          <a:latin typeface="EC Square Sans Pro" panose="020B0506040000020004" pitchFamily="34" charset="0"/>
                        </a:rPr>
                        <a:t>Democracy</a:t>
                      </a:r>
                    </a:p>
                    <a:p>
                      <a:pPr marL="285750" indent="-285750">
                        <a:buClr>
                          <a:srgbClr val="00B050"/>
                        </a:buClr>
                        <a:buFont typeface="Arial" panose="020B0604020202020204" pitchFamily="34" charset="0"/>
                        <a:buChar char="•"/>
                      </a:pPr>
                      <a:r>
                        <a:rPr lang="en-IE" sz="1000" noProof="0" dirty="0" smtClean="0">
                          <a:solidFill>
                            <a:schemeClr val="tx1"/>
                          </a:solidFill>
                          <a:latin typeface="EC Square Sans Pro" panose="020B0506040000020004" pitchFamily="34" charset="0"/>
                        </a:rPr>
                        <a:t>Rule</a:t>
                      </a:r>
                      <a:r>
                        <a:rPr lang="en-IE" sz="1000" baseline="0" noProof="0" dirty="0" smtClean="0">
                          <a:solidFill>
                            <a:schemeClr val="tx1"/>
                          </a:solidFill>
                          <a:latin typeface="EC Square Sans Pro" panose="020B0506040000020004" pitchFamily="34" charset="0"/>
                        </a:rPr>
                        <a:t> of law</a:t>
                      </a:r>
                    </a:p>
                    <a:p>
                      <a:pPr marL="285750" indent="-285750">
                        <a:buClr>
                          <a:srgbClr val="00B050"/>
                        </a:buClr>
                        <a:buFont typeface="Arial" panose="020B0604020202020204" pitchFamily="34" charset="0"/>
                        <a:buChar char="•"/>
                      </a:pPr>
                      <a:r>
                        <a:rPr lang="en-IE" sz="1000" baseline="0" noProof="0" dirty="0" smtClean="0">
                          <a:solidFill>
                            <a:schemeClr val="tx1"/>
                          </a:solidFill>
                          <a:latin typeface="EC Square Sans Pro" panose="020B0506040000020004" pitchFamily="34" charset="0"/>
                        </a:rPr>
                        <a:t>Insecurity and conflict</a:t>
                      </a:r>
                      <a:endParaRPr lang="en-IE" sz="1000" noProof="0" dirty="0">
                        <a:solidFill>
                          <a:schemeClr val="tx1"/>
                        </a:solidFill>
                        <a:latin typeface="EC Square Sans Pro" panose="020B0506040000020004" pitchFamily="34" charset="0"/>
                      </a:endParaRPr>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3541052519"/>
                  </a:ext>
                </a:extLst>
              </a:tr>
              <a:tr h="0">
                <a:tc>
                  <a:txBody>
                    <a:bodyPr/>
                    <a:lstStyle/>
                    <a:p>
                      <a:r>
                        <a:rPr lang="en-IE" sz="1000" b="0" noProof="0" dirty="0" smtClean="0">
                          <a:solidFill>
                            <a:schemeClr val="tx1"/>
                          </a:solidFill>
                          <a:latin typeface="EC Square Sans Pro" panose="020B0506040000020004" pitchFamily="34" charset="0"/>
                        </a:rPr>
                        <a:t>Macroeconomic</a:t>
                      </a:r>
                      <a:endParaRPr lang="en-IE" sz="1000" b="0" noProof="0" dirty="0">
                        <a:solidFill>
                          <a:schemeClr val="tx1"/>
                        </a:solidFill>
                        <a:latin typeface="EC Square Sans Pro" panose="020B0506040000020004" pitchFamily="34" charset="0"/>
                      </a:endParaRPr>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bg1">
                        <a:lumMod val="95000"/>
                      </a:schemeClr>
                    </a:solidFill>
                  </a:tcPr>
                </a:tc>
                <a:tc>
                  <a:txBody>
                    <a:bodyPr/>
                    <a:lstStyle/>
                    <a:p>
                      <a:pPr marL="285750" indent="-285750">
                        <a:buClr>
                          <a:srgbClr val="00B050"/>
                        </a:buClr>
                        <a:buFont typeface="Arial" panose="020B0604020202020204" pitchFamily="34" charset="0"/>
                        <a:buChar char="•"/>
                      </a:pPr>
                      <a:r>
                        <a:rPr lang="en-IE" sz="1000" noProof="0" dirty="0" smtClean="0">
                          <a:solidFill>
                            <a:schemeClr val="tx1"/>
                          </a:solidFill>
                          <a:latin typeface="EC Square Sans Pro" panose="020B0506040000020004" pitchFamily="34" charset="0"/>
                        </a:rPr>
                        <a:t>Macroeconomic policies and financial</a:t>
                      </a:r>
                      <a:r>
                        <a:rPr lang="en-IE" sz="1000" baseline="0" noProof="0" dirty="0" smtClean="0">
                          <a:solidFill>
                            <a:schemeClr val="tx1"/>
                          </a:solidFill>
                          <a:latin typeface="EC Square Sans Pro" panose="020B0506040000020004" pitchFamily="34" charset="0"/>
                        </a:rPr>
                        <a:t> sector</a:t>
                      </a:r>
                    </a:p>
                    <a:p>
                      <a:pPr marL="285750" indent="-285750">
                        <a:buClr>
                          <a:srgbClr val="00B050"/>
                        </a:buClr>
                        <a:buFont typeface="Arial" panose="020B0604020202020204" pitchFamily="34" charset="0"/>
                        <a:buChar char="•"/>
                      </a:pPr>
                      <a:r>
                        <a:rPr lang="en-IE" sz="1000" baseline="0" noProof="0" dirty="0" smtClean="0">
                          <a:solidFill>
                            <a:schemeClr val="tx1"/>
                          </a:solidFill>
                          <a:latin typeface="EC Square Sans Pro" panose="020B0506040000020004" pitchFamily="34" charset="0"/>
                        </a:rPr>
                        <a:t>Debt sustainability</a:t>
                      </a:r>
                    </a:p>
                    <a:p>
                      <a:pPr marL="285750" indent="-285750">
                        <a:buClr>
                          <a:srgbClr val="00B050"/>
                        </a:buClr>
                        <a:buFont typeface="Arial" panose="020B0604020202020204" pitchFamily="34" charset="0"/>
                        <a:buChar char="•"/>
                      </a:pPr>
                      <a:r>
                        <a:rPr lang="en-IE" sz="1000" baseline="0" noProof="0" dirty="0" smtClean="0">
                          <a:solidFill>
                            <a:schemeClr val="tx1"/>
                          </a:solidFill>
                          <a:latin typeface="EC Square Sans Pro" panose="020B0506040000020004" pitchFamily="34" charset="0"/>
                        </a:rPr>
                        <a:t>Vulnerability and exogenous shocks</a:t>
                      </a:r>
                      <a:endParaRPr lang="en-IE" sz="1000" noProof="0" dirty="0">
                        <a:solidFill>
                          <a:schemeClr val="tx1"/>
                        </a:solidFill>
                        <a:latin typeface="EC Square Sans Pro" panose="020B0506040000020004" pitchFamily="34" charset="0"/>
                      </a:endParaRPr>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3232132425"/>
                  </a:ext>
                </a:extLst>
              </a:tr>
              <a:tr h="0">
                <a:tc>
                  <a:txBody>
                    <a:bodyPr/>
                    <a:lstStyle/>
                    <a:p>
                      <a:r>
                        <a:rPr lang="en-IE" sz="1000" b="0" noProof="0" dirty="0" smtClean="0">
                          <a:solidFill>
                            <a:schemeClr val="tx1"/>
                          </a:solidFill>
                          <a:latin typeface="EC Square Sans Pro" panose="020B0506040000020004" pitchFamily="34" charset="0"/>
                        </a:rPr>
                        <a:t>Development</a:t>
                      </a:r>
                      <a:endParaRPr lang="en-IE" sz="1000" b="0" noProof="0" dirty="0">
                        <a:solidFill>
                          <a:schemeClr val="tx1"/>
                        </a:solidFill>
                        <a:latin typeface="EC Square Sans Pro" panose="020B0506040000020004" pitchFamily="34" charset="0"/>
                      </a:endParaRPr>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bg1">
                        <a:lumMod val="95000"/>
                      </a:schemeClr>
                    </a:solidFill>
                  </a:tcPr>
                </a:tc>
                <a:tc>
                  <a:txBody>
                    <a:bodyPr/>
                    <a:lstStyle/>
                    <a:p>
                      <a:pPr marL="285750" indent="-285750">
                        <a:buClr>
                          <a:srgbClr val="00B050"/>
                        </a:buClr>
                        <a:buFont typeface="Arial" panose="020B0604020202020204" pitchFamily="34" charset="0"/>
                        <a:buChar char="•"/>
                      </a:pPr>
                      <a:r>
                        <a:rPr lang="en-IE" sz="1000" noProof="0" dirty="0" smtClean="0">
                          <a:solidFill>
                            <a:schemeClr val="tx1"/>
                          </a:solidFill>
                          <a:latin typeface="EC Square Sans Pro" panose="020B0506040000020004" pitchFamily="34" charset="0"/>
                        </a:rPr>
                        <a:t>Public policy</a:t>
                      </a:r>
                    </a:p>
                    <a:p>
                      <a:pPr marL="285750" indent="-285750">
                        <a:buClr>
                          <a:srgbClr val="00B050"/>
                        </a:buClr>
                        <a:buFont typeface="Arial" panose="020B0604020202020204" pitchFamily="34" charset="0"/>
                        <a:buChar char="•"/>
                      </a:pPr>
                      <a:r>
                        <a:rPr lang="en-IE" sz="1000" noProof="0" dirty="0" smtClean="0">
                          <a:solidFill>
                            <a:schemeClr val="tx1"/>
                          </a:solidFill>
                          <a:latin typeface="EC Square Sans Pro" panose="020B0506040000020004" pitchFamily="34" charset="0"/>
                        </a:rPr>
                        <a:t>Government effectiveness</a:t>
                      </a:r>
                    </a:p>
                    <a:p>
                      <a:pPr marL="285750" indent="-285750">
                        <a:buClr>
                          <a:srgbClr val="00B050"/>
                        </a:buClr>
                        <a:buFont typeface="Arial" panose="020B0604020202020204" pitchFamily="34" charset="0"/>
                        <a:buChar char="•"/>
                      </a:pPr>
                      <a:r>
                        <a:rPr lang="en-IE" sz="1000" noProof="0" dirty="0" smtClean="0">
                          <a:solidFill>
                            <a:schemeClr val="tx1"/>
                          </a:solidFill>
                          <a:latin typeface="EC Square Sans Pro" panose="020B0506040000020004" pitchFamily="34" charset="0"/>
                        </a:rPr>
                        <a:t>Investment</a:t>
                      </a:r>
                      <a:r>
                        <a:rPr lang="en-IE" sz="1000" baseline="0" noProof="0" dirty="0" smtClean="0">
                          <a:solidFill>
                            <a:schemeClr val="tx1"/>
                          </a:solidFill>
                          <a:latin typeface="EC Square Sans Pro" panose="020B0506040000020004" pitchFamily="34" charset="0"/>
                        </a:rPr>
                        <a:t> climate and business environment</a:t>
                      </a:r>
                      <a:endParaRPr lang="en-IE" sz="1000" noProof="0" dirty="0">
                        <a:solidFill>
                          <a:schemeClr val="tx1"/>
                        </a:solidFill>
                        <a:latin typeface="EC Square Sans Pro" panose="020B0506040000020004" pitchFamily="34" charset="0"/>
                      </a:endParaRPr>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641005507"/>
                  </a:ext>
                </a:extLst>
              </a:tr>
              <a:tr h="0">
                <a:tc>
                  <a:txBody>
                    <a:bodyPr/>
                    <a:lstStyle/>
                    <a:p>
                      <a:r>
                        <a:rPr lang="en-IE" sz="1000" b="0" noProof="0" dirty="0" smtClean="0">
                          <a:solidFill>
                            <a:schemeClr val="tx1"/>
                          </a:solidFill>
                          <a:latin typeface="EC Square Sans Pro" panose="020B0506040000020004" pitchFamily="34" charset="0"/>
                        </a:rPr>
                        <a:t>Public</a:t>
                      </a:r>
                      <a:r>
                        <a:rPr lang="en-IE" sz="1000" b="0" baseline="0" noProof="0" dirty="0" smtClean="0">
                          <a:solidFill>
                            <a:schemeClr val="tx1"/>
                          </a:solidFill>
                          <a:latin typeface="EC Square Sans Pro" panose="020B0506040000020004" pitchFamily="34" charset="0"/>
                        </a:rPr>
                        <a:t> finance management</a:t>
                      </a:r>
                      <a:endParaRPr lang="en-IE" sz="1000" b="0" noProof="0" dirty="0">
                        <a:solidFill>
                          <a:schemeClr val="tx1"/>
                        </a:solidFill>
                        <a:latin typeface="EC Square Sans Pro" panose="020B0506040000020004" pitchFamily="34" charset="0"/>
                      </a:endParaRPr>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bg1">
                        <a:lumMod val="95000"/>
                      </a:schemeClr>
                    </a:solidFill>
                  </a:tcPr>
                </a:tc>
                <a:tc>
                  <a:txBody>
                    <a:bodyPr/>
                    <a:lstStyle/>
                    <a:p>
                      <a:pPr marL="285750" indent="-285750">
                        <a:buClr>
                          <a:srgbClr val="00B050"/>
                        </a:buClr>
                        <a:buFont typeface="Arial" panose="020B0604020202020204" pitchFamily="34" charset="0"/>
                        <a:buChar char="•"/>
                      </a:pPr>
                      <a:r>
                        <a:rPr lang="en-IE" sz="1000" noProof="0" dirty="0" smtClean="0">
                          <a:solidFill>
                            <a:schemeClr val="tx1"/>
                          </a:solidFill>
                          <a:latin typeface="EC Square Sans Pro" panose="020B0506040000020004" pitchFamily="34" charset="0"/>
                        </a:rPr>
                        <a:t>Comprehensiveness</a:t>
                      </a:r>
                      <a:r>
                        <a:rPr lang="en-IE" sz="1000" baseline="0" noProof="0" dirty="0" smtClean="0">
                          <a:solidFill>
                            <a:schemeClr val="tx1"/>
                          </a:solidFill>
                          <a:latin typeface="EC Square Sans Pro" panose="020B0506040000020004" pitchFamily="34" charset="0"/>
                        </a:rPr>
                        <a:t> of the budget</a:t>
                      </a:r>
                    </a:p>
                    <a:p>
                      <a:pPr marL="285750" indent="-285750">
                        <a:buClr>
                          <a:srgbClr val="00B050"/>
                        </a:buClr>
                        <a:buFont typeface="Arial" panose="020B0604020202020204" pitchFamily="34" charset="0"/>
                        <a:buChar char="•"/>
                      </a:pPr>
                      <a:r>
                        <a:rPr lang="en-IE" sz="1000" baseline="0" noProof="0" dirty="0" smtClean="0">
                          <a:solidFill>
                            <a:schemeClr val="tx1"/>
                          </a:solidFill>
                          <a:latin typeface="EC Square Sans Pro" panose="020B0506040000020004" pitchFamily="34" charset="0"/>
                        </a:rPr>
                        <a:t>Controls in revenue and budget execution</a:t>
                      </a:r>
                    </a:p>
                    <a:p>
                      <a:pPr marL="285750" indent="-285750">
                        <a:buClr>
                          <a:srgbClr val="00B050"/>
                        </a:buClr>
                        <a:buFont typeface="Arial" panose="020B0604020202020204" pitchFamily="34" charset="0"/>
                        <a:buChar char="•"/>
                      </a:pPr>
                      <a:r>
                        <a:rPr lang="en-IE" sz="1000" baseline="0" noProof="0" dirty="0" smtClean="0">
                          <a:solidFill>
                            <a:schemeClr val="tx1"/>
                          </a:solidFill>
                          <a:latin typeface="EC Square Sans Pro" panose="020B0506040000020004" pitchFamily="34" charset="0"/>
                        </a:rPr>
                        <a:t>Procurement and public investment</a:t>
                      </a:r>
                    </a:p>
                    <a:p>
                      <a:pPr marL="285750" indent="-285750">
                        <a:buClr>
                          <a:srgbClr val="00B050"/>
                        </a:buClr>
                        <a:buFont typeface="Arial" panose="020B0604020202020204" pitchFamily="34" charset="0"/>
                        <a:buChar char="•"/>
                      </a:pPr>
                      <a:r>
                        <a:rPr lang="en-IE" sz="1000" baseline="0" noProof="0" dirty="0" smtClean="0">
                          <a:solidFill>
                            <a:schemeClr val="tx1"/>
                          </a:solidFill>
                          <a:latin typeface="EC Square Sans Pro" panose="020B0506040000020004" pitchFamily="34" charset="0"/>
                        </a:rPr>
                        <a:t>External audit</a:t>
                      </a:r>
                      <a:endParaRPr lang="en-IE" sz="1000" noProof="0" dirty="0">
                        <a:solidFill>
                          <a:schemeClr val="tx1"/>
                        </a:solidFill>
                        <a:latin typeface="EC Square Sans Pro" panose="020B0506040000020004" pitchFamily="34" charset="0"/>
                      </a:endParaRPr>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746128690"/>
                  </a:ext>
                </a:extLst>
              </a:tr>
              <a:tr h="0">
                <a:tc>
                  <a:txBody>
                    <a:bodyPr/>
                    <a:lstStyle/>
                    <a:p>
                      <a:r>
                        <a:rPr lang="en-IE" sz="1000" b="0" noProof="0" dirty="0" smtClean="0">
                          <a:solidFill>
                            <a:schemeClr val="tx1"/>
                          </a:solidFill>
                          <a:latin typeface="EC Square Sans Pro" panose="020B0506040000020004" pitchFamily="34" charset="0"/>
                        </a:rPr>
                        <a:t>Corruption</a:t>
                      </a:r>
                      <a:r>
                        <a:rPr lang="en-IE" sz="1000" b="0" baseline="0" noProof="0" dirty="0" smtClean="0">
                          <a:solidFill>
                            <a:schemeClr val="tx1"/>
                          </a:solidFill>
                          <a:latin typeface="EC Square Sans Pro" panose="020B0506040000020004" pitchFamily="34" charset="0"/>
                        </a:rPr>
                        <a:t> and fraud</a:t>
                      </a:r>
                      <a:endParaRPr lang="en-IE" sz="1000" b="0" noProof="0" dirty="0">
                        <a:solidFill>
                          <a:schemeClr val="tx1"/>
                        </a:solidFill>
                        <a:latin typeface="EC Square Sans Pro" panose="020B0506040000020004" pitchFamily="34" charset="0"/>
                      </a:endParaRPr>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bg1">
                        <a:lumMod val="95000"/>
                      </a:schemeClr>
                    </a:solidFill>
                  </a:tcPr>
                </a:tc>
                <a:tc>
                  <a:txBody>
                    <a:bodyPr/>
                    <a:lstStyle/>
                    <a:p>
                      <a:pPr marL="285750" indent="-285750">
                        <a:buClr>
                          <a:srgbClr val="00B050"/>
                        </a:buClr>
                        <a:buFont typeface="Arial" panose="020B0604020202020204" pitchFamily="34" charset="0"/>
                        <a:buChar char="•"/>
                      </a:pPr>
                      <a:r>
                        <a:rPr lang="en-IE" sz="1000" noProof="0" dirty="0" smtClean="0">
                          <a:solidFill>
                            <a:schemeClr val="tx1"/>
                          </a:solidFill>
                          <a:latin typeface="EC Square Sans Pro" panose="020B0506040000020004" pitchFamily="34" charset="0"/>
                        </a:rPr>
                        <a:t>Corruption</a:t>
                      </a:r>
                      <a:r>
                        <a:rPr lang="en-IE" sz="1000" baseline="0" noProof="0" dirty="0" smtClean="0">
                          <a:solidFill>
                            <a:schemeClr val="tx1"/>
                          </a:solidFill>
                          <a:latin typeface="EC Square Sans Pro" panose="020B0506040000020004" pitchFamily="34" charset="0"/>
                        </a:rPr>
                        <a:t> and fraud</a:t>
                      </a:r>
                      <a:endParaRPr lang="en-IE" sz="1000" noProof="0" dirty="0">
                        <a:solidFill>
                          <a:schemeClr val="tx1"/>
                        </a:solidFill>
                        <a:latin typeface="EC Square Sans Pro" panose="020B0506040000020004" pitchFamily="34" charset="0"/>
                      </a:endParaRPr>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71841008"/>
                  </a:ext>
                </a:extLst>
              </a:tr>
            </a:tbl>
          </a:graphicData>
        </a:graphic>
      </p:graphicFrame>
    </p:spTree>
    <p:extLst>
      <p:ext uri="{BB962C8B-B14F-4D97-AF65-F5344CB8AC3E}">
        <p14:creationId xmlns:p14="http://schemas.microsoft.com/office/powerpoint/2010/main" val="25506761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696" y="483659"/>
            <a:ext cx="10515600" cy="782357"/>
          </a:xfrm>
        </p:spPr>
        <p:txBody>
          <a:bodyPr/>
          <a:lstStyle/>
          <a:p>
            <a:pPr marL="719138">
              <a:tabLst>
                <a:tab pos="719138" algn="l"/>
              </a:tabLst>
            </a:pPr>
            <a:r>
              <a:rPr lang="en-IE" dirty="0">
                <a:latin typeface="EC Square Sans Pro" panose="020B0506040000020004" pitchFamily="34" charset="0"/>
              </a:rPr>
              <a:t>Risk assessment – investment climate</a:t>
            </a:r>
          </a:p>
        </p:txBody>
      </p:sp>
      <p:pic>
        <p:nvPicPr>
          <p:cNvPr id="7" name="Picture 6"/>
          <p:cNvPicPr>
            <a:picLocks noChangeAspect="1"/>
          </p:cNvPicPr>
          <p:nvPr/>
        </p:nvPicPr>
        <p:blipFill>
          <a:blip r:embed="rId2"/>
          <a:stretch>
            <a:fillRect/>
          </a:stretch>
        </p:blipFill>
        <p:spPr>
          <a:xfrm>
            <a:off x="1285859" y="1659593"/>
            <a:ext cx="8078274" cy="4358936"/>
          </a:xfrm>
          <a:prstGeom prst="rect">
            <a:avLst/>
          </a:prstGeom>
        </p:spPr>
      </p:pic>
    </p:spTree>
    <p:extLst>
      <p:ext uri="{BB962C8B-B14F-4D97-AF65-F5344CB8AC3E}">
        <p14:creationId xmlns:p14="http://schemas.microsoft.com/office/powerpoint/2010/main" val="2122179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8231" y="358841"/>
            <a:ext cx="9815264" cy="936625"/>
          </a:xfrm>
        </p:spPr>
        <p:txBody>
          <a:bodyPr/>
          <a:lstStyle/>
          <a:p>
            <a:pPr marL="719138"/>
            <a:r>
              <a:rPr lang="en-IE" dirty="0" smtClean="0">
                <a:latin typeface="EC Square Sans Pro" panose="020B0506040000020004" pitchFamily="34" charset="0"/>
              </a:rPr>
              <a:t>Improving PFM / DRM systems</a:t>
            </a:r>
            <a:endParaRPr lang="en-IE" dirty="0">
              <a:latin typeface="EC Square Sans Pro" panose="020B0506040000020004" pitchFamily="34" charset="0"/>
            </a:endParaRPr>
          </a:p>
        </p:txBody>
      </p:sp>
      <p:sp>
        <p:nvSpPr>
          <p:cNvPr id="6" name="TextBox 5"/>
          <p:cNvSpPr txBox="1"/>
          <p:nvPr/>
        </p:nvSpPr>
        <p:spPr>
          <a:xfrm>
            <a:off x="1225116" y="1817963"/>
            <a:ext cx="8733657" cy="338554"/>
          </a:xfrm>
          <a:prstGeom prst="rect">
            <a:avLst/>
          </a:prstGeom>
          <a:noFill/>
        </p:spPr>
        <p:txBody>
          <a:bodyPr wrap="square" rtlCol="0">
            <a:spAutoFit/>
          </a:bodyPr>
          <a:lstStyle/>
          <a:p>
            <a:pPr algn="ctr"/>
            <a:r>
              <a:rPr lang="en-GB" sz="1600" b="1" dirty="0">
                <a:sym typeface="Wingdings" panose="05000000000000000000" pitchFamily="2" charset="2"/>
              </a:rPr>
              <a:t>&lt;----</a:t>
            </a:r>
            <a:r>
              <a:rPr lang="en-GB" sz="1600" b="1" dirty="0"/>
              <a:t>------    COLLECT MORE               &amp;             SPEND BETTER  ----------&gt;</a:t>
            </a:r>
          </a:p>
        </p:txBody>
      </p:sp>
      <p:graphicFrame>
        <p:nvGraphicFramePr>
          <p:cNvPr id="14" name="Table 13"/>
          <p:cNvGraphicFramePr>
            <a:graphicFrameLocks noGrp="1"/>
          </p:cNvGraphicFramePr>
          <p:nvPr>
            <p:extLst>
              <p:ext uri="{D42A27DB-BD31-4B8C-83A1-F6EECF244321}">
                <p14:modId xmlns:p14="http://schemas.microsoft.com/office/powerpoint/2010/main" val="2745481276"/>
              </p:ext>
            </p:extLst>
          </p:nvPr>
        </p:nvGraphicFramePr>
        <p:xfrm>
          <a:off x="1225116" y="2264887"/>
          <a:ext cx="8506018" cy="4187629"/>
        </p:xfrm>
        <a:graphic>
          <a:graphicData uri="http://schemas.openxmlformats.org/drawingml/2006/table">
            <a:tbl>
              <a:tblPr firstRow="1" bandRow="1">
                <a:tableStyleId>{5C22544A-7EE6-4342-B048-85BDC9FD1C3A}</a:tableStyleId>
              </a:tblPr>
              <a:tblGrid>
                <a:gridCol w="1750929">
                  <a:extLst>
                    <a:ext uri="{9D8B030D-6E8A-4147-A177-3AD203B41FA5}">
                      <a16:colId xmlns:a16="http://schemas.microsoft.com/office/drawing/2014/main" val="1627359558"/>
                    </a:ext>
                  </a:extLst>
                </a:gridCol>
                <a:gridCol w="1680891">
                  <a:extLst>
                    <a:ext uri="{9D8B030D-6E8A-4147-A177-3AD203B41FA5}">
                      <a16:colId xmlns:a16="http://schemas.microsoft.com/office/drawing/2014/main" val="3862996505"/>
                    </a:ext>
                  </a:extLst>
                </a:gridCol>
                <a:gridCol w="208280">
                  <a:extLst>
                    <a:ext uri="{9D8B030D-6E8A-4147-A177-3AD203B41FA5}">
                      <a16:colId xmlns:a16="http://schemas.microsoft.com/office/drawing/2014/main" val="1261702408"/>
                    </a:ext>
                  </a:extLst>
                </a:gridCol>
                <a:gridCol w="1382665">
                  <a:extLst>
                    <a:ext uri="{9D8B030D-6E8A-4147-A177-3AD203B41FA5}">
                      <a16:colId xmlns:a16="http://schemas.microsoft.com/office/drawing/2014/main" val="2769473454"/>
                    </a:ext>
                  </a:extLst>
                </a:gridCol>
                <a:gridCol w="1503922">
                  <a:extLst>
                    <a:ext uri="{9D8B030D-6E8A-4147-A177-3AD203B41FA5}">
                      <a16:colId xmlns:a16="http://schemas.microsoft.com/office/drawing/2014/main" val="2936093498"/>
                    </a:ext>
                  </a:extLst>
                </a:gridCol>
                <a:gridCol w="208280">
                  <a:extLst>
                    <a:ext uri="{9D8B030D-6E8A-4147-A177-3AD203B41FA5}">
                      <a16:colId xmlns:a16="http://schemas.microsoft.com/office/drawing/2014/main" val="3675100005"/>
                    </a:ext>
                  </a:extLst>
                </a:gridCol>
                <a:gridCol w="1771051">
                  <a:extLst>
                    <a:ext uri="{9D8B030D-6E8A-4147-A177-3AD203B41FA5}">
                      <a16:colId xmlns:a16="http://schemas.microsoft.com/office/drawing/2014/main" val="971125091"/>
                    </a:ext>
                  </a:extLst>
                </a:gridCol>
              </a:tblGrid>
              <a:tr h="651949">
                <a:tc>
                  <a:txBody>
                    <a:bodyPr/>
                    <a:lstStyle/>
                    <a:p>
                      <a:pPr algn="ctr"/>
                      <a:r>
                        <a:rPr lang="en-GB" sz="1600" b="0" noProof="0" dirty="0" smtClean="0">
                          <a:solidFill>
                            <a:schemeClr val="bg1"/>
                          </a:solidFill>
                          <a:latin typeface="EC Square Sans Pro" panose="020B0506040000020004" pitchFamily="34" charset="0"/>
                        </a:rPr>
                        <a:t>UN Tax Committee (UN)</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EITI (WB)</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PEFA</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Pan-African Fin. Gov. (GIZ)</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Debt Management Facility (WB)</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extLst>
                  <a:ext uri="{0D108BD9-81ED-4DB2-BD59-A6C34878D82A}">
                    <a16:rowId xmlns:a16="http://schemas.microsoft.com/office/drawing/2014/main" val="1598117144"/>
                  </a:ext>
                </a:extLst>
              </a:tr>
              <a:tr h="83271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Addis Tax Initiative (GIZ)</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Extractive Global Programmatic Support (WB)</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Africa Fiscal Forum (IMF)</a:t>
                      </a:r>
                    </a:p>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PFM Partnership Programme (IMF)</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algn="ctr"/>
                      <a:endParaRPr lang="en-GB" sz="1600" b="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bg1"/>
                          </a:solidFill>
                          <a:latin typeface="EC Square Sans Pro" panose="020B0506040000020004" pitchFamily="34" charset="0"/>
                        </a:rPr>
                        <a:t>Debt Management Systems (UNCTAD)</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extLst>
                  <a:ext uri="{0D108BD9-81ED-4DB2-BD59-A6C34878D82A}">
                    <a16:rowId xmlns:a16="http://schemas.microsoft.com/office/drawing/2014/main" val="1560285159"/>
                  </a:ext>
                </a:extLst>
              </a:tr>
              <a:tr h="79306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Base Erosion &amp; Profit Shifting (OECD)</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Natural Resource Wealth (IMF)</a:t>
                      </a:r>
                    </a:p>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GB" sz="1600" b="0" noProof="0" dirty="0" smtClean="0">
                          <a:solidFill>
                            <a:schemeClr val="bg1"/>
                          </a:solidFill>
                          <a:latin typeface="EC Square Sans Pro" panose="020B0506040000020004" pitchFamily="34" charset="0"/>
                        </a:rPr>
                        <a:t>Regional TACs (IMF)</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bg1"/>
                          </a:solidFill>
                          <a:latin typeface="EC Square Sans Pro" panose="020B0506040000020004" pitchFamily="34" charset="0"/>
                        </a:rPr>
                        <a:t>Civil society</a:t>
                      </a:r>
                    </a:p>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algn="ctr"/>
                      <a:endParaRPr lang="en-GB" sz="1600" b="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600" b="0" dirty="0" smtClean="0">
                          <a:solidFill>
                            <a:schemeClr val="bg1"/>
                          </a:solidFill>
                          <a:latin typeface="EC Square Sans Pro" panose="020B0506040000020004" pitchFamily="34" charset="0"/>
                        </a:rPr>
                        <a:t>Public Invest. PIMA (IMF)</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extLst>
                  <a:ext uri="{0D108BD9-81ED-4DB2-BD59-A6C34878D82A}">
                    <a16:rowId xmlns:a16="http://schemas.microsoft.com/office/drawing/2014/main" val="2770209852"/>
                  </a:ext>
                </a:extLst>
              </a:tr>
              <a:tr h="79306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Revenue Statistics Initiative (OECD)</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Revenue Mobilisation (IMF)</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Procurement MAPS (WB/OECD)</a:t>
                      </a:r>
                      <a:endParaRPr lang="en-GB" sz="1600" b="0" dirty="0" smtClean="0">
                        <a:solidFill>
                          <a:schemeClr val="bg1"/>
                        </a:solidFill>
                        <a:latin typeface="EC Square Sans Pro" panose="020B05060400000200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extLst>
                  <a:ext uri="{0D108BD9-81ED-4DB2-BD59-A6C34878D82A}">
                    <a16:rowId xmlns:a16="http://schemas.microsoft.com/office/drawing/2014/main" val="2657026600"/>
                  </a:ext>
                </a:extLst>
              </a:tr>
              <a:tr h="79306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bg1"/>
                          </a:solidFill>
                          <a:latin typeface="EC Square Sans Pro" panose="020B0506040000020004" pitchFamily="34" charset="0"/>
                        </a:rPr>
                        <a:t>Global Forum info exchange on tax (OECD)</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noProof="0" dirty="0" smtClean="0">
                          <a:solidFill>
                            <a:schemeClr val="bg1"/>
                          </a:solidFill>
                          <a:latin typeface="EC Square Sans Pro" panose="020B0506040000020004" pitchFamily="34" charset="0"/>
                        </a:rPr>
                        <a:t>Tax administration TADAT (IMF)</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tc>
                  <a:txBody>
                    <a:bodyPr/>
                    <a:lstStyle/>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bg1"/>
                          </a:solidFill>
                          <a:latin typeface="EC Square Sans Pro" panose="020B0506040000020004" pitchFamily="34" charset="0"/>
                        </a:rPr>
                        <a:t>Supreme Audit Institutions (INTOSAI)</a:t>
                      </a:r>
                      <a:endParaRPr lang="en-GB" sz="1600" b="0" dirty="0">
                        <a:solidFill>
                          <a:schemeClr val="bg1"/>
                        </a:solidFill>
                        <a:latin typeface="EC Square Sans Pro" panose="020B05060400000200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F5494"/>
                    </a:solidFill>
                  </a:tcPr>
                </a:tc>
                <a:extLst>
                  <a:ext uri="{0D108BD9-81ED-4DB2-BD59-A6C34878D82A}">
                    <a16:rowId xmlns:a16="http://schemas.microsoft.com/office/drawing/2014/main" val="18771258"/>
                  </a:ext>
                </a:extLst>
              </a:tr>
            </a:tbl>
          </a:graphicData>
        </a:graphic>
      </p:graphicFrame>
      <p:sp>
        <p:nvSpPr>
          <p:cNvPr id="3" name="Oval 2"/>
          <p:cNvSpPr/>
          <p:nvPr/>
        </p:nvSpPr>
        <p:spPr bwMode="auto">
          <a:xfrm>
            <a:off x="4990813" y="5029492"/>
            <a:ext cx="2611139" cy="1285529"/>
          </a:xfrm>
          <a:prstGeom prst="ellipse">
            <a:avLst/>
          </a:prstGeom>
          <a:solidFill>
            <a:srgbClr val="FFC000"/>
          </a:solidFill>
          <a:ln w="28575" cap="flat" cmpd="sng" algn="ctr">
            <a:solidFill>
              <a:srgbClr val="0F5494"/>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algn="ctr"/>
            <a:r>
              <a:rPr lang="en-GB" sz="1400" i="1" dirty="0">
                <a:solidFill>
                  <a:srgbClr val="0F5494"/>
                </a:solidFill>
                <a:latin typeface="EC Square Sans Pro" panose="020B0506040000020004" pitchFamily="34" charset="0"/>
              </a:rPr>
              <a:t>Twinning </a:t>
            </a:r>
            <a:r>
              <a:rPr lang="en-GB" sz="1400" i="1" dirty="0">
                <a:latin typeface="EC Square Sans Pro" panose="020B0506040000020004" pitchFamily="34" charset="0"/>
              </a:rPr>
              <a:t>&amp; Technical Assistance and Information Exchange instrument</a:t>
            </a:r>
            <a:endParaRPr lang="en-GB" sz="1400" i="1" dirty="0">
              <a:solidFill>
                <a:srgbClr val="0F5494"/>
              </a:solidFill>
              <a:latin typeface="EC Square Sans Pro" panose="020B0506040000020004" pitchFamily="34" charset="0"/>
            </a:endParaRPr>
          </a:p>
        </p:txBody>
      </p:sp>
    </p:spTree>
    <p:extLst>
      <p:ext uri="{BB962C8B-B14F-4D97-AF65-F5344CB8AC3E}">
        <p14:creationId xmlns:p14="http://schemas.microsoft.com/office/powerpoint/2010/main" val="34145282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ctrTitle"/>
          </p:nvPr>
        </p:nvSpPr>
        <p:spPr>
          <a:xfrm>
            <a:off x="1844676" y="1124745"/>
            <a:ext cx="9314391" cy="1583283"/>
          </a:xfrm>
        </p:spPr>
        <p:txBody>
          <a:bodyPr anchor="t"/>
          <a:lstStyle/>
          <a:p>
            <a:pPr algn="ctr">
              <a:defRPr/>
            </a:pPr>
            <a:r>
              <a:rPr lang="en-US" sz="4800" dirty="0">
                <a:latin typeface="EC Square Sans Pro" panose="020B0506040000020004" pitchFamily="34" charset="0"/>
              </a:rPr>
              <a:t/>
            </a:r>
            <a:br>
              <a:rPr lang="en-US" sz="4800" dirty="0">
                <a:latin typeface="EC Square Sans Pro" panose="020B0506040000020004" pitchFamily="34" charset="0"/>
              </a:rPr>
            </a:br>
            <a:r>
              <a:rPr lang="en-US" sz="4800" dirty="0">
                <a:latin typeface="EC Square Sans Pro" panose="020B0506040000020004" pitchFamily="34" charset="0"/>
              </a:rPr>
              <a:t> </a:t>
            </a:r>
            <a:r>
              <a:rPr lang="en-GB" sz="4800" dirty="0">
                <a:latin typeface="EC Square Sans Pro" panose="020B0506040000020004" pitchFamily="34" charset="0"/>
              </a:rPr>
              <a:t>Budget Support &amp; Invest Climate</a:t>
            </a:r>
            <a:endParaRPr lang="fr-FR" sz="4800" dirty="0">
              <a:latin typeface="EC Square Sans Pro" panose="020B0506040000020004" pitchFamily="34" charset="0"/>
            </a:endParaRPr>
          </a:p>
        </p:txBody>
      </p:sp>
      <p:sp>
        <p:nvSpPr>
          <p:cNvPr id="20483" name="Subtitle 1"/>
          <p:cNvSpPr>
            <a:spLocks noGrp="1"/>
          </p:cNvSpPr>
          <p:nvPr>
            <p:ph type="subTitle" idx="1"/>
          </p:nvPr>
        </p:nvSpPr>
        <p:spPr>
          <a:xfrm>
            <a:off x="2135188" y="2924945"/>
            <a:ext cx="9244012" cy="2232247"/>
          </a:xfrm>
        </p:spPr>
        <p:txBody>
          <a:bodyPr/>
          <a:lstStyle/>
          <a:p>
            <a:pPr marL="571500" indent="-571500">
              <a:buClr>
                <a:schemeClr val="bg1"/>
              </a:buClr>
              <a:buFont typeface="+mj-lt"/>
              <a:buAutoNum type="romanUcPeriod"/>
            </a:pPr>
            <a:r>
              <a:rPr lang="en-GB" sz="2800" dirty="0" smtClean="0">
                <a:latin typeface="EC Square Sans Pro" panose="020B0506040000020004" pitchFamily="34" charset="0"/>
                <a:ea typeface="+mj-ea"/>
                <a:cs typeface="+mj-cs"/>
              </a:rPr>
              <a:t>Budget support – a refresher</a:t>
            </a:r>
            <a:endParaRPr lang="en-GB" sz="2800" dirty="0">
              <a:latin typeface="EC Square Sans Pro" panose="020B0506040000020004" pitchFamily="34" charset="0"/>
              <a:ea typeface="+mj-ea"/>
              <a:cs typeface="+mj-cs"/>
            </a:endParaRPr>
          </a:p>
          <a:p>
            <a:pPr marL="571500" indent="-571500">
              <a:buClr>
                <a:schemeClr val="bg1"/>
              </a:buClr>
              <a:buFont typeface="+mj-lt"/>
              <a:buAutoNum type="romanUcPeriod"/>
            </a:pPr>
            <a:r>
              <a:rPr lang="fr-BE" sz="2800" dirty="0">
                <a:latin typeface="EC Square Sans Pro" panose="020B0506040000020004" pitchFamily="34" charset="0"/>
              </a:rPr>
              <a:t>Budget support in </a:t>
            </a:r>
            <a:r>
              <a:rPr lang="fr-BE" sz="2800" dirty="0" smtClean="0">
                <a:latin typeface="EC Square Sans Pro" panose="020B0506040000020004" pitchFamily="34" charset="0"/>
              </a:rPr>
              <a:t>relation </a:t>
            </a:r>
            <a:r>
              <a:rPr lang="en-IE" sz="2800" dirty="0" smtClean="0">
                <a:latin typeface="EC Square Sans Pro" panose="020B0506040000020004" pitchFamily="34" charset="0"/>
              </a:rPr>
              <a:t>to investment climate</a:t>
            </a:r>
          </a:p>
          <a:p>
            <a:pPr marL="571500" indent="-571500">
              <a:buClr>
                <a:schemeClr val="bg1"/>
              </a:buClr>
              <a:buFont typeface="+mj-lt"/>
              <a:buAutoNum type="romanUcPeriod"/>
            </a:pPr>
            <a:r>
              <a:rPr lang="en-IE" sz="2800" dirty="0" smtClean="0">
                <a:latin typeface="EC Square Sans Pro" panose="020B0506040000020004" pitchFamily="34" charset="0"/>
              </a:rPr>
              <a:t>Examples &amp; way forward</a:t>
            </a:r>
            <a:endParaRPr lang="en-IE" altLang="en-US" sz="2800" dirty="0">
              <a:latin typeface="EC Square Sans Pro" panose="020B0506040000020004" pitchFamily="34" charset="0"/>
            </a:endParaRPr>
          </a:p>
        </p:txBody>
      </p:sp>
    </p:spTree>
    <p:extLst>
      <p:ext uri="{BB962C8B-B14F-4D97-AF65-F5344CB8AC3E}">
        <p14:creationId xmlns:p14="http://schemas.microsoft.com/office/powerpoint/2010/main" val="16983597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0483">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18322" y="482860"/>
            <a:ext cx="10515600" cy="782357"/>
          </a:xfrm>
        </p:spPr>
        <p:txBody>
          <a:bodyPr/>
          <a:lstStyle/>
          <a:p>
            <a:pPr marL="719138"/>
            <a:r>
              <a:rPr lang="en-IE" dirty="0" smtClean="0">
                <a:latin typeface="EC Square Sans Pro" panose="020B0506040000020004" pitchFamily="34" charset="0"/>
              </a:rPr>
              <a:t>We already do it!</a:t>
            </a:r>
            <a:endParaRPr lang="en-IE" dirty="0">
              <a:latin typeface="EC Square Sans Pro" panose="020B0506040000020004" pitchFamily="34" charset="0"/>
            </a:endParaRPr>
          </a:p>
        </p:txBody>
      </p:sp>
      <p:sp>
        <p:nvSpPr>
          <p:cNvPr id="3" name="TextBox 2"/>
          <p:cNvSpPr txBox="1"/>
          <p:nvPr/>
        </p:nvSpPr>
        <p:spPr>
          <a:xfrm>
            <a:off x="1013056" y="5565903"/>
            <a:ext cx="10320866" cy="369332"/>
          </a:xfrm>
          <a:prstGeom prst="rect">
            <a:avLst/>
          </a:prstGeom>
          <a:noFill/>
        </p:spPr>
        <p:txBody>
          <a:bodyPr wrap="square" rtlCol="0">
            <a:spAutoFit/>
          </a:bodyPr>
          <a:lstStyle/>
          <a:p>
            <a:r>
              <a:rPr lang="en-IE" dirty="0" smtClean="0"/>
              <a:t>2014-2019 database of 199 programmes and 4000+ indicators: </a:t>
            </a:r>
            <a:r>
              <a:rPr lang="en-IE" dirty="0" smtClean="0">
                <a:hlinkClick r:id="rId2"/>
              </a:rPr>
              <a:t>budget support intranet page </a:t>
            </a:r>
            <a:endParaRPr lang="en-IE" dirty="0"/>
          </a:p>
        </p:txBody>
      </p:sp>
      <p:pic>
        <p:nvPicPr>
          <p:cNvPr id="4" name="Picture 3"/>
          <p:cNvPicPr>
            <a:picLocks noChangeAspect="1"/>
          </p:cNvPicPr>
          <p:nvPr/>
        </p:nvPicPr>
        <p:blipFill>
          <a:blip r:embed="rId3"/>
          <a:stretch>
            <a:fillRect/>
          </a:stretch>
        </p:blipFill>
        <p:spPr>
          <a:xfrm>
            <a:off x="1013055" y="2100096"/>
            <a:ext cx="5066720" cy="3308319"/>
          </a:xfrm>
          <a:prstGeom prst="rect">
            <a:avLst/>
          </a:prstGeom>
          <a:noFill/>
          <a:ln>
            <a:solidFill>
              <a:schemeClr val="tx1"/>
            </a:solidFill>
          </a:ln>
        </p:spPr>
      </p:pic>
      <p:pic>
        <p:nvPicPr>
          <p:cNvPr id="8" name="Picture 7"/>
          <p:cNvPicPr>
            <a:picLocks noChangeAspect="1"/>
          </p:cNvPicPr>
          <p:nvPr/>
        </p:nvPicPr>
        <p:blipFill>
          <a:blip r:embed="rId4"/>
          <a:stretch>
            <a:fillRect/>
          </a:stretch>
        </p:blipFill>
        <p:spPr>
          <a:xfrm>
            <a:off x="6502400" y="2099633"/>
            <a:ext cx="4673599" cy="3308782"/>
          </a:xfrm>
          <a:prstGeom prst="rect">
            <a:avLst/>
          </a:prstGeom>
        </p:spPr>
      </p:pic>
      <p:sp>
        <p:nvSpPr>
          <p:cNvPr id="10" name="TextBox 9"/>
          <p:cNvSpPr txBox="1"/>
          <p:nvPr/>
        </p:nvSpPr>
        <p:spPr>
          <a:xfrm>
            <a:off x="1013055" y="1701324"/>
            <a:ext cx="5066719" cy="338554"/>
          </a:xfrm>
          <a:prstGeom prst="rect">
            <a:avLst/>
          </a:prstGeom>
          <a:noFill/>
        </p:spPr>
        <p:txBody>
          <a:bodyPr wrap="square" rtlCol="0">
            <a:spAutoFit/>
          </a:bodyPr>
          <a:lstStyle/>
          <a:p>
            <a:pPr algn="ctr"/>
            <a:r>
              <a:rPr lang="en-IE" sz="1600" i="1" dirty="0" smtClean="0">
                <a:latin typeface="EC Square Sans Pro" panose="020B0506040000020004" pitchFamily="34" charset="0"/>
              </a:rPr>
              <a:t>When looking at ‘main’ SDG at decision level</a:t>
            </a:r>
            <a:endParaRPr lang="en-IE" sz="1600" i="1" dirty="0">
              <a:latin typeface="EC Square Sans Pro" panose="020B0506040000020004" pitchFamily="34" charset="0"/>
            </a:endParaRPr>
          </a:p>
        </p:txBody>
      </p:sp>
      <p:sp>
        <p:nvSpPr>
          <p:cNvPr id="11" name="TextBox 10"/>
          <p:cNvSpPr txBox="1"/>
          <p:nvPr/>
        </p:nvSpPr>
        <p:spPr>
          <a:xfrm>
            <a:off x="6502400" y="1701324"/>
            <a:ext cx="4673599" cy="338554"/>
          </a:xfrm>
          <a:prstGeom prst="rect">
            <a:avLst/>
          </a:prstGeom>
          <a:noFill/>
        </p:spPr>
        <p:txBody>
          <a:bodyPr wrap="square" rtlCol="0">
            <a:spAutoFit/>
          </a:bodyPr>
          <a:lstStyle/>
          <a:p>
            <a:pPr algn="ctr"/>
            <a:r>
              <a:rPr lang="en-IE" sz="1600" i="1" dirty="0" smtClean="0">
                <a:latin typeface="EC Square Sans Pro" panose="020B0506040000020004" pitchFamily="34" charset="0"/>
              </a:rPr>
              <a:t>When going more granular (other SDGs, indicators)</a:t>
            </a:r>
            <a:endParaRPr lang="en-IE" sz="1600" i="1" dirty="0">
              <a:latin typeface="EC Square Sans Pro" panose="020B0506040000020004" pitchFamily="34" charset="0"/>
            </a:endParaRPr>
          </a:p>
        </p:txBody>
      </p:sp>
      <p:cxnSp>
        <p:nvCxnSpPr>
          <p:cNvPr id="13" name="Straight Arrow Connector 12"/>
          <p:cNvCxnSpPr/>
          <p:nvPr/>
        </p:nvCxnSpPr>
        <p:spPr>
          <a:xfrm>
            <a:off x="797156" y="3860800"/>
            <a:ext cx="613832" cy="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295674" y="4174067"/>
            <a:ext cx="469193" cy="846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6161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18322" y="482860"/>
            <a:ext cx="10515600" cy="782357"/>
          </a:xfrm>
        </p:spPr>
        <p:txBody>
          <a:bodyPr/>
          <a:lstStyle/>
          <a:p>
            <a:pPr marL="719138"/>
            <a:r>
              <a:rPr lang="en-IE" dirty="0" smtClean="0">
                <a:latin typeface="EC Square Sans Pro" panose="020B0506040000020004" pitchFamily="34" charset="0"/>
              </a:rPr>
              <a:t>Results (1) – business environment</a:t>
            </a:r>
            <a:endParaRPr lang="en-IE" dirty="0">
              <a:latin typeface="EC Square Sans Pro" panose="020B0506040000020004" pitchFamily="34" charset="0"/>
            </a:endParaRPr>
          </a:p>
        </p:txBody>
      </p:sp>
      <p:pic>
        <p:nvPicPr>
          <p:cNvPr id="6" name="Picture 5"/>
          <p:cNvPicPr>
            <a:picLocks noChangeAspect="1"/>
          </p:cNvPicPr>
          <p:nvPr/>
        </p:nvPicPr>
        <p:blipFill>
          <a:blip r:embed="rId2"/>
          <a:stretch>
            <a:fillRect/>
          </a:stretch>
        </p:blipFill>
        <p:spPr>
          <a:xfrm>
            <a:off x="5854580" y="2904066"/>
            <a:ext cx="5479342" cy="3015417"/>
          </a:xfrm>
          <a:prstGeom prst="rect">
            <a:avLst/>
          </a:prstGeom>
        </p:spPr>
      </p:pic>
      <p:pic>
        <p:nvPicPr>
          <p:cNvPr id="7" name="Picture 6"/>
          <p:cNvPicPr>
            <a:picLocks noChangeAspect="1"/>
          </p:cNvPicPr>
          <p:nvPr/>
        </p:nvPicPr>
        <p:blipFill>
          <a:blip r:embed="rId3"/>
          <a:stretch>
            <a:fillRect/>
          </a:stretch>
        </p:blipFill>
        <p:spPr>
          <a:xfrm>
            <a:off x="1069481" y="1710266"/>
            <a:ext cx="4577786" cy="3412014"/>
          </a:xfrm>
          <a:prstGeom prst="rect">
            <a:avLst/>
          </a:prstGeom>
        </p:spPr>
      </p:pic>
    </p:spTree>
    <p:extLst>
      <p:ext uri="{BB962C8B-B14F-4D97-AF65-F5344CB8AC3E}">
        <p14:creationId xmlns:p14="http://schemas.microsoft.com/office/powerpoint/2010/main" val="36876296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12800" y="482860"/>
            <a:ext cx="10614255" cy="782357"/>
          </a:xfrm>
        </p:spPr>
        <p:txBody>
          <a:bodyPr/>
          <a:lstStyle/>
          <a:p>
            <a:pPr marL="719138"/>
            <a:r>
              <a:rPr lang="en-IE" dirty="0" smtClean="0">
                <a:latin typeface="EC Square Sans Pro" panose="020B0506040000020004" pitchFamily="34" charset="0"/>
              </a:rPr>
              <a:t>Results (2) – competitiveness &amp; trade</a:t>
            </a:r>
            <a:endParaRPr lang="en-IE" dirty="0">
              <a:latin typeface="EC Square Sans Pro" panose="020B0506040000020004" pitchFamily="34" charset="0"/>
            </a:endParaRPr>
          </a:p>
        </p:txBody>
      </p:sp>
      <p:pic>
        <p:nvPicPr>
          <p:cNvPr id="2" name="Picture 1"/>
          <p:cNvPicPr>
            <a:picLocks noChangeAspect="1"/>
          </p:cNvPicPr>
          <p:nvPr/>
        </p:nvPicPr>
        <p:blipFill>
          <a:blip r:embed="rId2"/>
          <a:stretch>
            <a:fillRect/>
          </a:stretch>
        </p:blipFill>
        <p:spPr>
          <a:xfrm>
            <a:off x="1089255" y="1790170"/>
            <a:ext cx="4296304" cy="3664297"/>
          </a:xfrm>
          <a:prstGeom prst="rect">
            <a:avLst/>
          </a:prstGeom>
        </p:spPr>
      </p:pic>
      <p:pic>
        <p:nvPicPr>
          <p:cNvPr id="3" name="Picture 2"/>
          <p:cNvPicPr>
            <a:picLocks noChangeAspect="1"/>
          </p:cNvPicPr>
          <p:nvPr/>
        </p:nvPicPr>
        <p:blipFill>
          <a:blip r:embed="rId3"/>
          <a:stretch>
            <a:fillRect/>
          </a:stretch>
        </p:blipFill>
        <p:spPr>
          <a:xfrm>
            <a:off x="5790855" y="2654411"/>
            <a:ext cx="4707812" cy="3263789"/>
          </a:xfrm>
          <a:prstGeom prst="rect">
            <a:avLst/>
          </a:prstGeom>
        </p:spPr>
      </p:pic>
    </p:spTree>
    <p:extLst>
      <p:ext uri="{BB962C8B-B14F-4D97-AF65-F5344CB8AC3E}">
        <p14:creationId xmlns:p14="http://schemas.microsoft.com/office/powerpoint/2010/main" val="23463865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18322" y="491326"/>
            <a:ext cx="10515600" cy="782357"/>
          </a:xfrm>
        </p:spPr>
        <p:txBody>
          <a:bodyPr/>
          <a:lstStyle/>
          <a:p>
            <a:pPr marL="719138">
              <a:tabLst>
                <a:tab pos="719138" algn="l"/>
              </a:tabLst>
            </a:pPr>
            <a:r>
              <a:rPr lang="en-IE" dirty="0" smtClean="0">
                <a:latin typeface="EC Square Sans Pro" panose="020B0506040000020004" pitchFamily="34" charset="0"/>
              </a:rPr>
              <a:t>Results (3) – skills &amp; entrepreneurship</a:t>
            </a:r>
            <a:endParaRPr lang="en-IE" dirty="0">
              <a:latin typeface="EC Square Sans Pro" panose="020B0506040000020004" pitchFamily="34" charset="0"/>
            </a:endParaRPr>
          </a:p>
        </p:txBody>
      </p:sp>
      <p:pic>
        <p:nvPicPr>
          <p:cNvPr id="6" name="Picture 5"/>
          <p:cNvPicPr>
            <a:picLocks noChangeAspect="1"/>
          </p:cNvPicPr>
          <p:nvPr/>
        </p:nvPicPr>
        <p:blipFill>
          <a:blip r:embed="rId2"/>
          <a:stretch>
            <a:fillRect/>
          </a:stretch>
        </p:blipFill>
        <p:spPr>
          <a:xfrm>
            <a:off x="1057980" y="1770635"/>
            <a:ext cx="4552774" cy="3051704"/>
          </a:xfrm>
          <a:prstGeom prst="rect">
            <a:avLst/>
          </a:prstGeom>
        </p:spPr>
      </p:pic>
      <p:pic>
        <p:nvPicPr>
          <p:cNvPr id="7" name="Picture 6"/>
          <p:cNvPicPr>
            <a:picLocks noChangeAspect="1"/>
          </p:cNvPicPr>
          <p:nvPr/>
        </p:nvPicPr>
        <p:blipFill>
          <a:blip r:embed="rId3"/>
          <a:stretch>
            <a:fillRect/>
          </a:stretch>
        </p:blipFill>
        <p:spPr>
          <a:xfrm>
            <a:off x="5854790" y="3296487"/>
            <a:ext cx="4960318" cy="2541587"/>
          </a:xfrm>
          <a:prstGeom prst="rect">
            <a:avLst/>
          </a:prstGeom>
        </p:spPr>
      </p:pic>
    </p:spTree>
    <p:extLst>
      <p:ext uri="{BB962C8B-B14F-4D97-AF65-F5344CB8AC3E}">
        <p14:creationId xmlns:p14="http://schemas.microsoft.com/office/powerpoint/2010/main" val="15352344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18323" y="499795"/>
            <a:ext cx="10515600" cy="782357"/>
          </a:xfrm>
        </p:spPr>
        <p:txBody>
          <a:bodyPr/>
          <a:lstStyle/>
          <a:p>
            <a:pPr marL="719138"/>
            <a:r>
              <a:rPr lang="en-IE" dirty="0" smtClean="0">
                <a:latin typeface="EC Square Sans Pro" panose="020B0506040000020004" pitchFamily="34" charset="0"/>
              </a:rPr>
              <a:t>Results (4) – public administration &amp; finance</a:t>
            </a:r>
            <a:endParaRPr lang="en-IE" dirty="0">
              <a:latin typeface="EC Square Sans Pro" panose="020B0506040000020004" pitchFamily="34" charset="0"/>
            </a:endParaRPr>
          </a:p>
        </p:txBody>
      </p:sp>
      <p:pic>
        <p:nvPicPr>
          <p:cNvPr id="2" name="Picture 1"/>
          <p:cNvPicPr>
            <a:picLocks noChangeAspect="1"/>
          </p:cNvPicPr>
          <p:nvPr/>
        </p:nvPicPr>
        <p:blipFill>
          <a:blip r:embed="rId2"/>
          <a:stretch>
            <a:fillRect/>
          </a:stretch>
        </p:blipFill>
        <p:spPr>
          <a:xfrm>
            <a:off x="1149147" y="1659466"/>
            <a:ext cx="4235652" cy="2898774"/>
          </a:xfrm>
          <a:prstGeom prst="rect">
            <a:avLst/>
          </a:prstGeom>
        </p:spPr>
      </p:pic>
      <p:pic>
        <p:nvPicPr>
          <p:cNvPr id="3" name="Picture 2"/>
          <p:cNvPicPr>
            <a:picLocks noChangeAspect="1"/>
          </p:cNvPicPr>
          <p:nvPr/>
        </p:nvPicPr>
        <p:blipFill>
          <a:blip r:embed="rId3"/>
          <a:stretch>
            <a:fillRect/>
          </a:stretch>
        </p:blipFill>
        <p:spPr>
          <a:xfrm>
            <a:off x="5842049" y="2667000"/>
            <a:ext cx="4266621" cy="3382962"/>
          </a:xfrm>
          <a:prstGeom prst="rect">
            <a:avLst/>
          </a:prstGeom>
        </p:spPr>
      </p:pic>
    </p:spTree>
    <p:extLst>
      <p:ext uri="{BB962C8B-B14F-4D97-AF65-F5344CB8AC3E}">
        <p14:creationId xmlns:p14="http://schemas.microsoft.com/office/powerpoint/2010/main" val="7435131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12801" y="499793"/>
            <a:ext cx="10614255" cy="782357"/>
          </a:xfrm>
        </p:spPr>
        <p:txBody>
          <a:bodyPr/>
          <a:lstStyle/>
          <a:p>
            <a:pPr marL="719138"/>
            <a:r>
              <a:rPr lang="en-IE" dirty="0" smtClean="0">
                <a:latin typeface="EC Square Sans Pro" panose="020B0506040000020004" pitchFamily="34" charset="0"/>
              </a:rPr>
              <a:t>Results (5) – control of corruption</a:t>
            </a:r>
            <a:endParaRPr lang="en-IE" dirty="0">
              <a:latin typeface="EC Square Sans Pro" panose="020B0506040000020004" pitchFamily="34" charset="0"/>
            </a:endParaRPr>
          </a:p>
        </p:txBody>
      </p:sp>
      <p:pic>
        <p:nvPicPr>
          <p:cNvPr id="8" name="Content Placeholder 7"/>
          <p:cNvPicPr>
            <a:picLocks noGrp="1" noChangeAspect="1"/>
          </p:cNvPicPr>
          <p:nvPr>
            <p:ph sz="half" idx="1"/>
          </p:nvPr>
        </p:nvPicPr>
        <p:blipFill>
          <a:blip r:embed="rId2"/>
          <a:stretch>
            <a:fillRect/>
          </a:stretch>
        </p:blipFill>
        <p:spPr>
          <a:xfrm>
            <a:off x="970722" y="1724893"/>
            <a:ext cx="4834467" cy="3340727"/>
          </a:xfrm>
          <a:prstGeom prst="rect">
            <a:avLst/>
          </a:prstGeom>
        </p:spPr>
      </p:pic>
      <p:pic>
        <p:nvPicPr>
          <p:cNvPr id="4" name="Picture 3"/>
          <p:cNvPicPr>
            <a:picLocks noChangeAspect="1"/>
          </p:cNvPicPr>
          <p:nvPr/>
        </p:nvPicPr>
        <p:blipFill>
          <a:blip r:embed="rId3"/>
          <a:stretch>
            <a:fillRect/>
          </a:stretch>
        </p:blipFill>
        <p:spPr>
          <a:xfrm>
            <a:off x="6045200" y="2641636"/>
            <a:ext cx="5683426" cy="3192233"/>
          </a:xfrm>
          <a:prstGeom prst="rect">
            <a:avLst/>
          </a:prstGeom>
        </p:spPr>
      </p:pic>
    </p:spTree>
    <p:extLst>
      <p:ext uri="{BB962C8B-B14F-4D97-AF65-F5344CB8AC3E}">
        <p14:creationId xmlns:p14="http://schemas.microsoft.com/office/powerpoint/2010/main" val="19854913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ctrTitle"/>
          </p:nvPr>
        </p:nvSpPr>
        <p:spPr>
          <a:xfrm>
            <a:off x="1844676" y="1124745"/>
            <a:ext cx="9077324" cy="1583283"/>
          </a:xfrm>
        </p:spPr>
        <p:txBody>
          <a:bodyPr anchor="t"/>
          <a:lstStyle/>
          <a:p>
            <a:pPr>
              <a:defRPr/>
            </a:pPr>
            <a:r>
              <a:rPr lang="en-US" sz="4800" dirty="0">
                <a:latin typeface="EC Square Sans Pro" panose="020B0506040000020004" pitchFamily="34" charset="0"/>
              </a:rPr>
              <a:t/>
            </a:r>
            <a:br>
              <a:rPr lang="en-US" sz="4800" dirty="0">
                <a:latin typeface="EC Square Sans Pro" panose="020B0506040000020004" pitchFamily="34" charset="0"/>
              </a:rPr>
            </a:br>
            <a:r>
              <a:rPr lang="en-GB" sz="4800" dirty="0" smtClean="0">
                <a:latin typeface="EC Square Sans Pro" panose="020B0506040000020004" pitchFamily="34" charset="0"/>
              </a:rPr>
              <a:t>Budget </a:t>
            </a:r>
            <a:r>
              <a:rPr lang="en-GB" sz="4800" dirty="0">
                <a:latin typeface="EC Square Sans Pro" panose="020B0506040000020004" pitchFamily="34" charset="0"/>
              </a:rPr>
              <a:t>Support &amp; Invest </a:t>
            </a:r>
            <a:r>
              <a:rPr lang="en-GB" sz="4800" dirty="0" smtClean="0">
                <a:latin typeface="EC Square Sans Pro" panose="020B0506040000020004" pitchFamily="34" charset="0"/>
              </a:rPr>
              <a:t>Climate</a:t>
            </a:r>
            <a:endParaRPr lang="fr-FR" sz="4800" dirty="0">
              <a:latin typeface="EC Square Sans Pro" panose="020B0506040000020004" pitchFamily="34" charset="0"/>
            </a:endParaRPr>
          </a:p>
        </p:txBody>
      </p:sp>
      <p:sp>
        <p:nvSpPr>
          <p:cNvPr id="20483" name="Subtitle 1"/>
          <p:cNvSpPr>
            <a:spLocks noGrp="1"/>
          </p:cNvSpPr>
          <p:nvPr>
            <p:ph type="subTitle" idx="1"/>
          </p:nvPr>
        </p:nvSpPr>
        <p:spPr>
          <a:xfrm>
            <a:off x="2135188" y="2924945"/>
            <a:ext cx="8939212" cy="2232247"/>
          </a:xfrm>
        </p:spPr>
        <p:txBody>
          <a:bodyPr/>
          <a:lstStyle/>
          <a:p>
            <a:pPr marL="571500" indent="-571500">
              <a:buClr>
                <a:schemeClr val="bg1"/>
              </a:buClr>
              <a:buFont typeface="+mj-lt"/>
              <a:buAutoNum type="romanUcPeriod"/>
            </a:pPr>
            <a:r>
              <a:rPr lang="en-GB" sz="2800" dirty="0" smtClean="0">
                <a:latin typeface="EC Square Sans Pro" panose="020B0506040000020004" pitchFamily="34" charset="0"/>
                <a:ea typeface="+mj-ea"/>
                <a:cs typeface="+mj-cs"/>
              </a:rPr>
              <a:t>Budget support – a refresher</a:t>
            </a:r>
            <a:endParaRPr lang="en-GB" sz="2800" dirty="0">
              <a:latin typeface="EC Square Sans Pro" panose="020B0506040000020004" pitchFamily="34" charset="0"/>
              <a:ea typeface="+mj-ea"/>
              <a:cs typeface="+mj-cs"/>
            </a:endParaRPr>
          </a:p>
          <a:p>
            <a:pPr marL="571500" indent="-571500">
              <a:buClr>
                <a:schemeClr val="bg1"/>
              </a:buClr>
              <a:buFont typeface="+mj-lt"/>
              <a:buAutoNum type="romanUcPeriod"/>
            </a:pPr>
            <a:r>
              <a:rPr lang="fr-BE" sz="2800" dirty="0">
                <a:latin typeface="EC Square Sans Pro" panose="020B0506040000020004" pitchFamily="34" charset="0"/>
              </a:rPr>
              <a:t>Budget support in </a:t>
            </a:r>
            <a:r>
              <a:rPr lang="fr-BE" sz="2800" dirty="0" smtClean="0">
                <a:latin typeface="EC Square Sans Pro" panose="020B0506040000020004" pitchFamily="34" charset="0"/>
              </a:rPr>
              <a:t>relation </a:t>
            </a:r>
            <a:r>
              <a:rPr lang="en-IE" sz="2800" dirty="0" smtClean="0">
                <a:latin typeface="EC Square Sans Pro" panose="020B0506040000020004" pitchFamily="34" charset="0"/>
              </a:rPr>
              <a:t>to investment climate</a:t>
            </a:r>
          </a:p>
          <a:p>
            <a:pPr marL="571500" indent="-571500">
              <a:buClr>
                <a:schemeClr val="bg1"/>
              </a:buClr>
              <a:buFont typeface="+mj-lt"/>
              <a:buAutoNum type="romanUcPeriod"/>
            </a:pPr>
            <a:r>
              <a:rPr lang="en-IE" sz="2800" dirty="0" smtClean="0">
                <a:latin typeface="EC Square Sans Pro" panose="020B0506040000020004" pitchFamily="34" charset="0"/>
              </a:rPr>
              <a:t>Examples &amp; way forward</a:t>
            </a:r>
            <a:endParaRPr lang="en-IE" altLang="en-US" sz="2800" dirty="0">
              <a:latin typeface="EC Square Sans Pro" panose="020B0506040000020004" pitchFamily="34" charset="0"/>
            </a:endParaRPr>
          </a:p>
        </p:txBody>
      </p:sp>
    </p:spTree>
    <p:extLst>
      <p:ext uri="{BB962C8B-B14F-4D97-AF65-F5344CB8AC3E}">
        <p14:creationId xmlns:p14="http://schemas.microsoft.com/office/powerpoint/2010/main" val="22859839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0483">
                                            <p:txEl>
                                              <p:pRg st="0" end="0"/>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12801" y="499793"/>
            <a:ext cx="10614255" cy="782357"/>
          </a:xfrm>
        </p:spPr>
        <p:txBody>
          <a:bodyPr/>
          <a:lstStyle/>
          <a:p>
            <a:pPr marL="719138"/>
            <a:r>
              <a:rPr lang="en-IE" dirty="0" smtClean="0">
                <a:latin typeface="EC Square Sans Pro" panose="020B0506040000020004" pitchFamily="34" charset="0"/>
              </a:rPr>
              <a:t>A country case - Senegal</a:t>
            </a:r>
            <a:endParaRPr lang="en-IE" dirty="0">
              <a:latin typeface="EC Square Sans Pro" panose="020B05060400000200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76147" y="1651000"/>
            <a:ext cx="6554838" cy="4368800"/>
          </a:xfrm>
          <a:prstGeom prst="rect">
            <a:avLst/>
          </a:prstGeom>
        </p:spPr>
      </p:pic>
    </p:spTree>
    <p:extLst>
      <p:ext uri="{BB962C8B-B14F-4D97-AF65-F5344CB8AC3E}">
        <p14:creationId xmlns:p14="http://schemas.microsoft.com/office/powerpoint/2010/main" val="5349860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4"/>
          </p:nvPr>
        </p:nvSpPr>
        <p:spPr>
          <a:xfrm>
            <a:off x="6112933" y="1995701"/>
            <a:ext cx="5653751" cy="3466595"/>
          </a:xfrm>
        </p:spPr>
        <p:txBody>
          <a:bodyPr/>
          <a:lstStyle/>
          <a:p>
            <a:pPr>
              <a:spcAft>
                <a:spcPts val="1200"/>
              </a:spcAft>
              <a:buClr>
                <a:schemeClr val="tx1"/>
              </a:buClr>
            </a:pPr>
            <a:r>
              <a:rPr lang="en-IE" sz="2000" dirty="0" smtClean="0">
                <a:latin typeface="EC Square Sans Pro" panose="020B0506040000020004" pitchFamily="34" charset="0"/>
              </a:rPr>
              <a:t>Find the right </a:t>
            </a:r>
            <a:r>
              <a:rPr lang="en-IE" sz="2000" b="1" dirty="0" smtClean="0">
                <a:latin typeface="EC Square Sans Pro" panose="020B0506040000020004" pitchFamily="34" charset="0"/>
              </a:rPr>
              <a:t>modality mix</a:t>
            </a:r>
            <a:r>
              <a:rPr lang="en-IE" sz="2000" dirty="0" smtClean="0">
                <a:latin typeface="EC Square Sans Pro" panose="020B0506040000020004" pitchFamily="34" charset="0"/>
              </a:rPr>
              <a:t> to deliver on EU priorities and countries’ needs </a:t>
            </a:r>
          </a:p>
          <a:p>
            <a:pPr>
              <a:spcAft>
                <a:spcPts val="1200"/>
              </a:spcAft>
              <a:buClr>
                <a:schemeClr val="tx1"/>
              </a:buClr>
            </a:pPr>
            <a:r>
              <a:rPr lang="en-IE" sz="2000" dirty="0" smtClean="0">
                <a:latin typeface="EC Square Sans Pro" panose="020B0506040000020004" pitchFamily="34" charset="0"/>
              </a:rPr>
              <a:t>EFSD+ not just about </a:t>
            </a:r>
            <a:r>
              <a:rPr lang="en-IE" sz="2000" b="1" dirty="0" smtClean="0">
                <a:latin typeface="EC Square Sans Pro" panose="020B0506040000020004" pitchFamily="34" charset="0"/>
              </a:rPr>
              <a:t>financial </a:t>
            </a:r>
            <a:r>
              <a:rPr lang="en-IE" sz="2000" b="1" dirty="0">
                <a:latin typeface="EC Square Sans Pro" panose="020B0506040000020004" pitchFamily="34" charset="0"/>
              </a:rPr>
              <a:t>leverage </a:t>
            </a:r>
            <a:endParaRPr lang="en-IE" sz="2000" b="1" dirty="0" smtClean="0">
              <a:latin typeface="EC Square Sans Pro" panose="020B0506040000020004" pitchFamily="34" charset="0"/>
            </a:endParaRPr>
          </a:p>
          <a:p>
            <a:pPr>
              <a:spcAft>
                <a:spcPts val="1200"/>
              </a:spcAft>
              <a:buClr>
                <a:schemeClr val="tx1"/>
              </a:buClr>
            </a:pPr>
            <a:r>
              <a:rPr lang="en-IE" sz="2000" dirty="0" smtClean="0">
                <a:latin typeface="EC Square Sans Pro" panose="020B0506040000020004" pitchFamily="34" charset="0"/>
              </a:rPr>
              <a:t>Build </a:t>
            </a:r>
            <a:r>
              <a:rPr lang="en-IE" sz="2000" dirty="0">
                <a:latin typeface="EC Square Sans Pro" panose="020B0506040000020004" pitchFamily="34" charset="0"/>
              </a:rPr>
              <a:t>on </a:t>
            </a:r>
            <a:r>
              <a:rPr lang="en-IE" sz="2000" b="1" dirty="0" smtClean="0">
                <a:latin typeface="EC Square Sans Pro" panose="020B0506040000020004" pitchFamily="34" charset="0"/>
              </a:rPr>
              <a:t>complementarity</a:t>
            </a:r>
            <a:r>
              <a:rPr lang="en-IE" sz="2000" dirty="0" smtClean="0">
                <a:latin typeface="EC Square Sans Pro" panose="020B0506040000020004" pitchFamily="34" charset="0"/>
              </a:rPr>
              <a:t> to give us the best </a:t>
            </a:r>
            <a:r>
              <a:rPr lang="en-IE" sz="2000" b="1" dirty="0" smtClean="0">
                <a:latin typeface="EC Square Sans Pro" panose="020B0506040000020004" pitchFamily="34" charset="0"/>
              </a:rPr>
              <a:t>policy leverage </a:t>
            </a:r>
            <a:r>
              <a:rPr lang="en-IE" sz="2000" dirty="0" smtClean="0">
                <a:latin typeface="EC Square Sans Pro" panose="020B0506040000020004" pitchFamily="34" charset="0"/>
              </a:rPr>
              <a:t>in dialogue</a:t>
            </a:r>
          </a:p>
          <a:p>
            <a:pPr>
              <a:spcAft>
                <a:spcPts val="1200"/>
              </a:spcAft>
              <a:buClr>
                <a:schemeClr val="tx1"/>
              </a:buClr>
            </a:pPr>
            <a:r>
              <a:rPr lang="en-IE" sz="2000" dirty="0" smtClean="0">
                <a:latin typeface="EC Square Sans Pro" panose="020B0506040000020004" pitchFamily="34" charset="0"/>
              </a:rPr>
              <a:t>#TeamEurope to raise </a:t>
            </a:r>
            <a:r>
              <a:rPr lang="en-IE" sz="2000" b="1" dirty="0" smtClean="0">
                <a:latin typeface="EC Square Sans Pro" panose="020B0506040000020004" pitchFamily="34" charset="0"/>
              </a:rPr>
              <a:t>EU profile </a:t>
            </a:r>
            <a:r>
              <a:rPr lang="en-IE" sz="2000" dirty="0" smtClean="0">
                <a:latin typeface="EC Square Sans Pro" panose="020B0506040000020004" pitchFamily="34" charset="0"/>
              </a:rPr>
              <a:t>and promote</a:t>
            </a:r>
            <a:r>
              <a:rPr lang="en-IE" sz="2000" b="1" dirty="0" smtClean="0">
                <a:latin typeface="EC Square Sans Pro" panose="020B0506040000020004" pitchFamily="34" charset="0"/>
              </a:rPr>
              <a:t> EU interests</a:t>
            </a:r>
            <a:endParaRPr lang="en-IE" sz="2000" b="1" dirty="0">
              <a:latin typeface="EC Square Sans Pro" panose="020B0506040000020004" pitchFamily="34" charset="0"/>
            </a:endParaRPr>
          </a:p>
          <a:p>
            <a:pPr>
              <a:spcAft>
                <a:spcPts val="1200"/>
              </a:spcAft>
              <a:buClr>
                <a:schemeClr val="tx1"/>
              </a:buClr>
            </a:pPr>
            <a:r>
              <a:rPr lang="en-IE" sz="2000" b="1" dirty="0" smtClean="0">
                <a:latin typeface="EC Square Sans Pro" panose="020B0506040000020004" pitchFamily="34" charset="0"/>
              </a:rPr>
              <a:t>Coherence </a:t>
            </a:r>
            <a:r>
              <a:rPr lang="en-IE" sz="2000" b="1" dirty="0">
                <a:latin typeface="EC Square Sans Pro" panose="020B0506040000020004" pitchFamily="34" charset="0"/>
              </a:rPr>
              <a:t>and interplay </a:t>
            </a:r>
            <a:r>
              <a:rPr lang="en-IE" sz="2000" dirty="0" smtClean="0">
                <a:latin typeface="EC Square Sans Pro" panose="020B0506040000020004" pitchFamily="34" charset="0"/>
              </a:rPr>
              <a:t>between modalities comprehensively &gt; new SSC &amp; CCTs</a:t>
            </a:r>
          </a:p>
          <a:p>
            <a:pPr>
              <a:spcAft>
                <a:spcPts val="1200"/>
              </a:spcAft>
              <a:buClr>
                <a:schemeClr val="tx1"/>
              </a:buClr>
            </a:pPr>
            <a:endParaRPr lang="en-IE" sz="2000" dirty="0" smtClean="0">
              <a:latin typeface="EC Square Sans Pro" panose="020B0506040000020004" pitchFamily="34" charset="0"/>
            </a:endParaRPr>
          </a:p>
        </p:txBody>
      </p:sp>
      <p:sp>
        <p:nvSpPr>
          <p:cNvPr id="6" name="Title 5"/>
          <p:cNvSpPr>
            <a:spLocks noGrp="1"/>
          </p:cNvSpPr>
          <p:nvPr>
            <p:ph type="title"/>
          </p:nvPr>
        </p:nvSpPr>
        <p:spPr>
          <a:xfrm>
            <a:off x="814272" y="499793"/>
            <a:ext cx="10597322" cy="782357"/>
          </a:xfrm>
        </p:spPr>
        <p:txBody>
          <a:bodyPr/>
          <a:lstStyle/>
          <a:p>
            <a:pPr marL="719138"/>
            <a:r>
              <a:rPr lang="en-GB" dirty="0" smtClean="0">
                <a:latin typeface="EC Square Sans Pro" panose="020B0506040000020004" pitchFamily="34" charset="0"/>
              </a:rPr>
              <a:t>From </a:t>
            </a:r>
            <a:r>
              <a:rPr lang="en-GB" dirty="0">
                <a:latin typeface="EC Square Sans Pro" panose="020B0506040000020004" pitchFamily="34" charset="0"/>
              </a:rPr>
              <a:t>policy first to policy </a:t>
            </a:r>
            <a:r>
              <a:rPr lang="en-GB" dirty="0" smtClean="0">
                <a:latin typeface="EC Square Sans Pro" panose="020B0506040000020004" pitchFamily="34" charset="0"/>
              </a:rPr>
              <a:t>leverage</a:t>
            </a:r>
            <a:endParaRPr lang="en-IE" dirty="0">
              <a:latin typeface="EC Square Sans Pro" panose="020B0506040000020004" pitchFamily="34" charset="0"/>
            </a:endParaRPr>
          </a:p>
        </p:txBody>
      </p:sp>
      <p:pic>
        <p:nvPicPr>
          <p:cNvPr id="3" name="Picture 2"/>
          <p:cNvPicPr>
            <a:picLocks noChangeAspect="1"/>
          </p:cNvPicPr>
          <p:nvPr/>
        </p:nvPicPr>
        <p:blipFill>
          <a:blip r:embed="rId2"/>
          <a:stretch>
            <a:fillRect/>
          </a:stretch>
        </p:blipFill>
        <p:spPr>
          <a:xfrm>
            <a:off x="1029989" y="2242533"/>
            <a:ext cx="4627552" cy="2972933"/>
          </a:xfrm>
          <a:prstGeom prst="rect">
            <a:avLst/>
          </a:prstGeom>
        </p:spPr>
      </p:pic>
    </p:spTree>
    <p:extLst>
      <p:ext uri="{BB962C8B-B14F-4D97-AF65-F5344CB8AC3E}">
        <p14:creationId xmlns:p14="http://schemas.microsoft.com/office/powerpoint/2010/main" val="6718369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359856" y="1330804"/>
            <a:ext cx="6405424" cy="39563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p:cNvSpPr>
            <a:spLocks noGrp="1"/>
          </p:cNvSpPr>
          <p:nvPr>
            <p:ph idx="4294967295"/>
          </p:nvPr>
        </p:nvSpPr>
        <p:spPr>
          <a:xfrm>
            <a:off x="5667555" y="2420525"/>
            <a:ext cx="6097725" cy="2202711"/>
          </a:xfrm>
        </p:spPr>
        <p:txBody>
          <a:bodyPr/>
          <a:lstStyle/>
          <a:p>
            <a:pPr marL="361950" indent="-361950">
              <a:spcAft>
                <a:spcPts val="1200"/>
              </a:spcAft>
              <a:buClr>
                <a:schemeClr val="tx1"/>
              </a:buClr>
            </a:pPr>
            <a:r>
              <a:rPr lang="en-IE" dirty="0" smtClean="0">
                <a:latin typeface="EC Square Sans Pro" panose="020B0506040000020004" pitchFamily="34" charset="0"/>
              </a:rPr>
              <a:t>Main issues with investment climate?</a:t>
            </a:r>
          </a:p>
          <a:p>
            <a:pPr marL="361950" indent="-361950">
              <a:spcAft>
                <a:spcPts val="1200"/>
              </a:spcAft>
              <a:buClr>
                <a:schemeClr val="tx1"/>
              </a:buClr>
            </a:pPr>
            <a:r>
              <a:rPr lang="en-IE" dirty="0" smtClean="0">
                <a:latin typeface="EC Square Sans Pro" panose="020B0506040000020004" pitchFamily="34" charset="0"/>
              </a:rPr>
              <a:t>How to combine/sequence best our actions?</a:t>
            </a:r>
          </a:p>
          <a:p>
            <a:pPr marL="361950" indent="-361950">
              <a:spcAft>
                <a:spcPts val="1200"/>
              </a:spcAft>
              <a:buClr>
                <a:schemeClr val="tx1"/>
              </a:buClr>
            </a:pPr>
            <a:r>
              <a:rPr lang="en-IE" dirty="0" smtClean="0">
                <a:latin typeface="EC Square Sans Pro" panose="020B0506040000020004" pitchFamily="34" charset="0"/>
              </a:rPr>
              <a:t>Where could budget support help?</a:t>
            </a:r>
          </a:p>
          <a:p>
            <a:pPr marL="896938" lvl="1" indent="-534988">
              <a:spcBef>
                <a:spcPts val="1200"/>
              </a:spcBef>
              <a:spcAft>
                <a:spcPts val="1200"/>
              </a:spcAft>
              <a:buClr>
                <a:schemeClr val="tx1"/>
              </a:buClr>
              <a:buFont typeface="Wingdings" panose="05000000000000000000" pitchFamily="2" charset="2"/>
              <a:buChar char="Ø"/>
              <a:tabLst>
                <a:tab pos="896938" algn="l"/>
              </a:tabLst>
            </a:pPr>
            <a:r>
              <a:rPr lang="en-IE" sz="2400" b="1" i="1" dirty="0" smtClean="0">
                <a:latin typeface="EC Square Sans Pro" panose="020B0506040000020004" pitchFamily="34" charset="0"/>
              </a:rPr>
              <a:t>How would </a:t>
            </a:r>
            <a:r>
              <a:rPr lang="en-IE" sz="2400" b="1" i="1" dirty="0">
                <a:latin typeface="EC Square Sans Pro" panose="020B0506040000020004" pitchFamily="34" charset="0"/>
              </a:rPr>
              <a:t>y</a:t>
            </a:r>
            <a:r>
              <a:rPr lang="en-IE" sz="2400" b="1" i="1" dirty="0" smtClean="0">
                <a:latin typeface="EC Square Sans Pro" panose="020B0506040000020004" pitchFamily="34" charset="0"/>
              </a:rPr>
              <a:t>ou do it in your TEIs?</a:t>
            </a:r>
            <a:endParaRPr lang="en-GB" sz="2400" b="1" i="1" dirty="0">
              <a:latin typeface="EC Square Sans Pro" panose="020B0506040000020004" pitchFamily="34" charset="0"/>
            </a:endParaRPr>
          </a:p>
        </p:txBody>
      </p:sp>
      <p:sp>
        <p:nvSpPr>
          <p:cNvPr id="3" name="Title 2"/>
          <p:cNvSpPr>
            <a:spLocks noGrp="1"/>
          </p:cNvSpPr>
          <p:nvPr>
            <p:ph type="title" idx="4294967295"/>
          </p:nvPr>
        </p:nvSpPr>
        <p:spPr>
          <a:xfrm>
            <a:off x="5667555" y="924138"/>
            <a:ext cx="6007978" cy="1183931"/>
          </a:xfrm>
        </p:spPr>
        <p:txBody>
          <a:bodyPr/>
          <a:lstStyle/>
          <a:p>
            <a:r>
              <a:rPr lang="en-IE" dirty="0" smtClean="0">
                <a:latin typeface="EC Square Sans Pro" panose="020B0506040000020004" pitchFamily="34" charset="0"/>
              </a:rPr>
              <a:t>Going further with TEIs to improve investment climate</a:t>
            </a:r>
            <a:endParaRPr lang="en-GB" dirty="0">
              <a:latin typeface="EC Square Sans Pro" panose="020B0506040000020004" pitchFamily="34" charset="0"/>
            </a:endParaRPr>
          </a:p>
        </p:txBody>
      </p:sp>
      <p:sp>
        <p:nvSpPr>
          <p:cNvPr id="17" name="TextBox 16"/>
          <p:cNvSpPr txBox="1"/>
          <p:nvPr/>
        </p:nvSpPr>
        <p:spPr>
          <a:xfrm>
            <a:off x="0" y="0"/>
            <a:ext cx="5253487" cy="6858000"/>
          </a:xfrm>
          <a:prstGeom prst="rect">
            <a:avLst/>
          </a:prstGeom>
          <a:solidFill>
            <a:srgbClr val="FFC000"/>
          </a:solidFill>
        </p:spPr>
        <p:txBody>
          <a:bodyPr wrap="square" rtlCol="0">
            <a:spAutoFit/>
          </a:bodyPr>
          <a:lstStyle/>
          <a:p>
            <a:endParaRPr lang="en-GB" dirty="0"/>
          </a:p>
        </p:txBody>
      </p:sp>
      <p:pic>
        <p:nvPicPr>
          <p:cNvPr id="5" name="Picture 4"/>
          <p:cNvPicPr>
            <a:picLocks noChangeAspect="1"/>
          </p:cNvPicPr>
          <p:nvPr/>
        </p:nvPicPr>
        <p:blipFill>
          <a:blip r:embed="rId3"/>
          <a:stretch>
            <a:fillRect/>
          </a:stretch>
        </p:blipFill>
        <p:spPr>
          <a:xfrm>
            <a:off x="106369" y="71168"/>
            <a:ext cx="5040748" cy="6715664"/>
          </a:xfrm>
          <a:prstGeom prst="rect">
            <a:avLst/>
          </a:prstGeom>
        </p:spPr>
      </p:pic>
      <p:pic>
        <p:nvPicPr>
          <p:cNvPr id="18" name="Picture 17"/>
          <p:cNvPicPr>
            <a:picLocks noChangeAspect="1"/>
          </p:cNvPicPr>
          <p:nvPr/>
        </p:nvPicPr>
        <p:blipFill>
          <a:blip r:embed="rId4"/>
          <a:stretch>
            <a:fillRect/>
          </a:stretch>
        </p:blipFill>
        <p:spPr>
          <a:xfrm>
            <a:off x="7179733" y="4526197"/>
            <a:ext cx="1207787" cy="1327817"/>
          </a:xfrm>
          <a:prstGeom prst="rect">
            <a:avLst/>
          </a:prstGeom>
        </p:spPr>
      </p:pic>
      <p:pic>
        <p:nvPicPr>
          <p:cNvPr id="19" name="Picture 18"/>
          <p:cNvPicPr>
            <a:picLocks noChangeAspect="1"/>
          </p:cNvPicPr>
          <p:nvPr/>
        </p:nvPicPr>
        <p:blipFill>
          <a:blip r:embed="rId5"/>
          <a:stretch>
            <a:fillRect/>
          </a:stretch>
        </p:blipFill>
        <p:spPr>
          <a:xfrm>
            <a:off x="8707267" y="4737662"/>
            <a:ext cx="828201" cy="904886"/>
          </a:xfrm>
          <a:prstGeom prst="rect">
            <a:avLst/>
          </a:prstGeom>
        </p:spPr>
      </p:pic>
      <p:pic>
        <p:nvPicPr>
          <p:cNvPr id="20" name="Picture 19"/>
          <p:cNvPicPr>
            <a:picLocks noChangeAspect="1"/>
          </p:cNvPicPr>
          <p:nvPr/>
        </p:nvPicPr>
        <p:blipFill>
          <a:blip r:embed="rId6"/>
          <a:stretch>
            <a:fillRect/>
          </a:stretch>
        </p:blipFill>
        <p:spPr>
          <a:xfrm>
            <a:off x="9855215" y="4686400"/>
            <a:ext cx="916344" cy="1007410"/>
          </a:xfrm>
          <a:prstGeom prst="rect">
            <a:avLst/>
          </a:prstGeom>
        </p:spPr>
      </p:pic>
    </p:spTree>
    <p:extLst>
      <p:ext uri="{BB962C8B-B14F-4D97-AF65-F5344CB8AC3E}">
        <p14:creationId xmlns:p14="http://schemas.microsoft.com/office/powerpoint/2010/main" val="11435752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12800" y="1130830"/>
            <a:ext cx="10955867" cy="1240348"/>
          </a:xfrm>
        </p:spPr>
        <p:txBody>
          <a:bodyPr/>
          <a:lstStyle/>
          <a:p>
            <a:pPr marL="719138"/>
            <a:r>
              <a:rPr lang="en-IE" dirty="0" smtClean="0">
                <a:latin typeface="EC Square Sans Pro" panose="020B0506040000020004" pitchFamily="34" charset="0"/>
              </a:rPr>
              <a:t>Thanks!</a:t>
            </a:r>
            <a:endParaRPr lang="en-GB" dirty="0">
              <a:latin typeface="EC Square Sans Pro" panose="020B0506040000020004" pitchFamily="34" charset="0"/>
            </a:endParaRPr>
          </a:p>
        </p:txBody>
      </p:sp>
      <p:sp>
        <p:nvSpPr>
          <p:cNvPr id="6" name="Subtitle 5"/>
          <p:cNvSpPr>
            <a:spLocks noGrp="1"/>
          </p:cNvSpPr>
          <p:nvPr>
            <p:ph type="subTitle" idx="1"/>
          </p:nvPr>
        </p:nvSpPr>
        <p:spPr>
          <a:xfrm>
            <a:off x="989000" y="3856361"/>
            <a:ext cx="9247200" cy="2646039"/>
          </a:xfrm>
        </p:spPr>
        <p:txBody>
          <a:bodyPr/>
          <a:lstStyle/>
          <a:p>
            <a:pPr>
              <a:spcAft>
                <a:spcPts val="600"/>
              </a:spcAft>
            </a:pPr>
            <a:r>
              <a:rPr lang="en-IE" sz="1600" dirty="0" smtClean="0">
                <a:solidFill>
                  <a:schemeClr val="tx1"/>
                </a:solidFill>
                <a:latin typeface="EC Square Sans Pro" panose="020B0506040000020004" pitchFamily="34" charset="0"/>
              </a:rPr>
              <a:t>Webpage</a:t>
            </a:r>
            <a:r>
              <a:rPr lang="en-IE" sz="1600" dirty="0">
                <a:solidFill>
                  <a:schemeClr val="tx1"/>
                </a:solidFill>
                <a:latin typeface="EC Square Sans Pro" panose="020B0506040000020004" pitchFamily="34" charset="0"/>
              </a:rPr>
              <a:t>: </a:t>
            </a:r>
            <a:r>
              <a:rPr lang="en-IE" sz="1600" dirty="0">
                <a:solidFill>
                  <a:schemeClr val="tx1"/>
                </a:solidFill>
                <a:latin typeface="EC Square Sans Pro" panose="020B0506040000020004" pitchFamily="34" charset="0"/>
                <a:hlinkClick r:id="rId3"/>
              </a:rPr>
              <a:t>https://ec.europa.eu/europeaid/eubudgetsupport_en</a:t>
            </a:r>
            <a:r>
              <a:rPr lang="en-IE" sz="1600" dirty="0">
                <a:solidFill>
                  <a:schemeClr val="tx1"/>
                </a:solidFill>
                <a:latin typeface="EC Square Sans Pro" panose="020B0506040000020004" pitchFamily="34" charset="0"/>
              </a:rPr>
              <a:t> </a:t>
            </a:r>
          </a:p>
          <a:p>
            <a:pPr>
              <a:spcAft>
                <a:spcPts val="600"/>
              </a:spcAft>
            </a:pPr>
            <a:r>
              <a:rPr lang="en-IE" sz="1600" dirty="0" smtClean="0">
                <a:solidFill>
                  <a:schemeClr val="tx1"/>
                </a:solidFill>
                <a:latin typeface="EC Square Sans Pro" panose="020B0506040000020004" pitchFamily="34" charset="0"/>
              </a:rPr>
              <a:t>E-learning (public): </a:t>
            </a:r>
            <a:r>
              <a:rPr lang="en-IE" sz="1600" u="sng" dirty="0">
                <a:solidFill>
                  <a:schemeClr val="tx1"/>
                </a:solidFill>
                <a:latin typeface="EC Square Sans Pro" panose="020B0506040000020004" pitchFamily="34" charset="0"/>
                <a:hlinkClick r:id="rId4"/>
              </a:rPr>
              <a:t>https://webgate.ec.europa.eu/devco-academy/course/index.php?categoryid=26</a:t>
            </a:r>
            <a:endParaRPr lang="en-IE" sz="1600" dirty="0">
              <a:solidFill>
                <a:schemeClr val="tx1"/>
              </a:solidFill>
              <a:latin typeface="EC Square Sans Pro" panose="020B0506040000020004" pitchFamily="34" charset="0"/>
            </a:endParaRPr>
          </a:p>
          <a:p>
            <a:pPr>
              <a:spcAft>
                <a:spcPts val="600"/>
              </a:spcAft>
            </a:pPr>
            <a:r>
              <a:rPr lang="en-IE" sz="1600" dirty="0">
                <a:solidFill>
                  <a:schemeClr val="tx1"/>
                </a:solidFill>
                <a:latin typeface="EC Square Sans Pro" panose="020B0506040000020004" pitchFamily="34" charset="0"/>
              </a:rPr>
              <a:t>Social Media: </a:t>
            </a:r>
            <a:r>
              <a:rPr lang="en-IE" sz="1600" dirty="0">
                <a:solidFill>
                  <a:schemeClr val="tx1"/>
                </a:solidFill>
                <a:latin typeface="EC Square Sans Pro" panose="020B0506040000020004" pitchFamily="34" charset="0"/>
                <a:hlinkClick r:id="rId5"/>
              </a:rPr>
              <a:t>#BudgetSupport</a:t>
            </a:r>
            <a:endParaRPr lang="en-IE" sz="1600" dirty="0">
              <a:solidFill>
                <a:schemeClr val="tx1"/>
              </a:solidFill>
              <a:latin typeface="EC Square Sans Pro" panose="020B0506040000020004" pitchFamily="34" charset="0"/>
            </a:endParaRPr>
          </a:p>
          <a:p>
            <a:pPr>
              <a:spcAft>
                <a:spcPts val="600"/>
              </a:spcAft>
            </a:pPr>
            <a:endParaRPr lang="en-IE" sz="1600" dirty="0" smtClean="0">
              <a:solidFill>
                <a:schemeClr val="tx1"/>
              </a:solidFill>
              <a:latin typeface="EC Square Sans Pro" panose="020B0506040000020004" pitchFamily="34" charset="0"/>
            </a:endParaRPr>
          </a:p>
          <a:p>
            <a:pPr>
              <a:spcAft>
                <a:spcPts val="600"/>
              </a:spcAft>
            </a:pPr>
            <a:r>
              <a:rPr lang="en-IE" sz="1600" dirty="0" smtClean="0">
                <a:solidFill>
                  <a:schemeClr val="tx1"/>
                </a:solidFill>
                <a:latin typeface="EC Square Sans Pro" panose="020B0506040000020004" pitchFamily="34" charset="0"/>
              </a:rPr>
              <a:t>Videos:</a:t>
            </a:r>
          </a:p>
          <a:p>
            <a:pPr>
              <a:spcAft>
                <a:spcPts val="600"/>
              </a:spcAft>
            </a:pPr>
            <a:r>
              <a:rPr lang="en-IE" sz="1600" u="sng" dirty="0" smtClean="0">
                <a:solidFill>
                  <a:schemeClr val="tx1"/>
                </a:solidFill>
                <a:latin typeface="EC Square Sans Pro" panose="020B0506040000020004" pitchFamily="34" charset="0"/>
                <a:hlinkClick r:id="rId6"/>
              </a:rPr>
              <a:t>http</a:t>
            </a:r>
            <a:r>
              <a:rPr lang="en-IE" sz="1600" u="sng" dirty="0">
                <a:solidFill>
                  <a:schemeClr val="tx1"/>
                </a:solidFill>
                <a:latin typeface="EC Square Sans Pro" panose="020B0506040000020004" pitchFamily="34" charset="0"/>
                <a:hlinkClick r:id="rId6"/>
              </a:rPr>
              <a:t>://bit.ly/EUbudgetsupportVideo</a:t>
            </a:r>
            <a:r>
              <a:rPr lang="en-IE" sz="1600" dirty="0">
                <a:solidFill>
                  <a:schemeClr val="tx1"/>
                </a:solidFill>
                <a:latin typeface="EC Square Sans Pro" panose="020B0506040000020004" pitchFamily="34" charset="0"/>
              </a:rPr>
              <a:t> (what is EU budget support</a:t>
            </a:r>
            <a:r>
              <a:rPr lang="en-IE" sz="1600" dirty="0" smtClean="0">
                <a:solidFill>
                  <a:schemeClr val="tx1"/>
                </a:solidFill>
                <a:latin typeface="EC Square Sans Pro" panose="020B0506040000020004" pitchFamily="34" charset="0"/>
              </a:rPr>
              <a:t>)</a:t>
            </a:r>
          </a:p>
          <a:p>
            <a:pPr>
              <a:spcAft>
                <a:spcPts val="600"/>
              </a:spcAft>
            </a:pPr>
            <a:r>
              <a:rPr lang="en-IE" sz="1600" u="sng" dirty="0" smtClean="0">
                <a:solidFill>
                  <a:schemeClr val="tx1"/>
                </a:solidFill>
                <a:latin typeface="EC Square Sans Pro" panose="020B0506040000020004" pitchFamily="34" charset="0"/>
                <a:hlinkClick r:id="rId7"/>
              </a:rPr>
              <a:t>http</a:t>
            </a:r>
            <a:r>
              <a:rPr lang="en-IE" sz="1600" u="sng" dirty="0">
                <a:solidFill>
                  <a:schemeClr val="tx1"/>
                </a:solidFill>
                <a:latin typeface="EC Square Sans Pro" panose="020B0506040000020004" pitchFamily="34" charset="0"/>
                <a:hlinkClick r:id="rId7"/>
              </a:rPr>
              <a:t>://bit.ly/EUbudgetsupportVideo2</a:t>
            </a:r>
            <a:r>
              <a:rPr lang="en-IE" sz="1600" dirty="0">
                <a:solidFill>
                  <a:schemeClr val="tx1"/>
                </a:solidFill>
                <a:latin typeface="EC Square Sans Pro" panose="020B0506040000020004" pitchFamily="34" charset="0"/>
              </a:rPr>
              <a:t> (how EU budget support operates and what it </a:t>
            </a:r>
            <a:r>
              <a:rPr lang="en-IE" sz="1600" dirty="0" smtClean="0">
                <a:solidFill>
                  <a:schemeClr val="tx1"/>
                </a:solidFill>
                <a:latin typeface="EC Square Sans Pro" panose="020B0506040000020004" pitchFamily="34" charset="0"/>
              </a:rPr>
              <a:t>achieves)</a:t>
            </a:r>
          </a:p>
          <a:p>
            <a:pPr>
              <a:spcAft>
                <a:spcPts val="600"/>
              </a:spcAft>
            </a:pPr>
            <a:r>
              <a:rPr lang="en-IE" sz="1600" u="sng" dirty="0" smtClean="0">
                <a:solidFill>
                  <a:schemeClr val="tx1"/>
                </a:solidFill>
                <a:latin typeface="EC Square Sans Pro" panose="020B0506040000020004" pitchFamily="34" charset="0"/>
                <a:hlinkClick r:id="rId8"/>
              </a:rPr>
              <a:t>http</a:t>
            </a:r>
            <a:r>
              <a:rPr lang="en-IE" sz="1600" u="sng" dirty="0">
                <a:solidFill>
                  <a:schemeClr val="tx1"/>
                </a:solidFill>
                <a:latin typeface="EC Square Sans Pro" panose="020B0506040000020004" pitchFamily="34" charset="0"/>
                <a:hlinkClick r:id="rId8"/>
              </a:rPr>
              <a:t>://bit.ly/EUbudgetsupportVideo3</a:t>
            </a:r>
            <a:r>
              <a:rPr lang="en-IE" sz="1600" dirty="0">
                <a:solidFill>
                  <a:schemeClr val="tx1"/>
                </a:solidFill>
                <a:latin typeface="EC Square Sans Pro" panose="020B0506040000020004" pitchFamily="34" charset="0"/>
              </a:rPr>
              <a:t> (EU budget support, a partnership for results</a:t>
            </a:r>
            <a:r>
              <a:rPr lang="en-IE" sz="1600" dirty="0" smtClean="0">
                <a:solidFill>
                  <a:schemeClr val="tx1"/>
                </a:solidFill>
                <a:latin typeface="EC Square Sans Pro" panose="020B0506040000020004" pitchFamily="34" charset="0"/>
              </a:rPr>
              <a:t>)</a:t>
            </a:r>
            <a:endParaRPr lang="en-GB" sz="1600" dirty="0">
              <a:solidFill>
                <a:schemeClr val="tx1"/>
              </a:solidFill>
              <a:latin typeface="EC Square Sans Pro" panose="020B0506040000020004" pitchFamily="34" charset="0"/>
            </a:endParaRPr>
          </a:p>
        </p:txBody>
      </p:sp>
    </p:spTree>
    <p:extLst>
      <p:ext uri="{BB962C8B-B14F-4D97-AF65-F5344CB8AC3E}">
        <p14:creationId xmlns:p14="http://schemas.microsoft.com/office/powerpoint/2010/main" val="1625823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2602" y="500684"/>
            <a:ext cx="9067800" cy="764895"/>
          </a:xfrm>
        </p:spPr>
        <p:txBody>
          <a:bodyPr vert="horz" lIns="91440" tIns="45720" rIns="91440" bIns="0" rtlCol="0" anchor="b" anchorCtr="0">
            <a:noAutofit/>
          </a:bodyPr>
          <a:lstStyle/>
          <a:p>
            <a:pPr marL="719138"/>
            <a:r>
              <a:rPr lang="en-GB" dirty="0">
                <a:latin typeface="EC Square Sans Pro" panose="020B0506040000020004" pitchFamily="34" charset="0"/>
              </a:rPr>
              <a:t>A modality used in all regions</a:t>
            </a:r>
            <a:endParaRPr lang="fr-BE" dirty="0">
              <a:latin typeface="EC Square Sans Pro" panose="020B0506040000020004" pitchFamily="34" charset="0"/>
            </a:endParaRPr>
          </a:p>
        </p:txBody>
      </p:sp>
      <p:sp>
        <p:nvSpPr>
          <p:cNvPr id="6" name="Content Placeholder 4"/>
          <p:cNvSpPr>
            <a:spLocks noGrp="1"/>
          </p:cNvSpPr>
          <p:nvPr>
            <p:ph idx="1"/>
          </p:nvPr>
        </p:nvSpPr>
        <p:spPr>
          <a:xfrm>
            <a:off x="842602" y="1938529"/>
            <a:ext cx="5541430" cy="3846848"/>
          </a:xfrm>
        </p:spPr>
        <p:txBody>
          <a:bodyPr anchor="t"/>
          <a:lstStyle/>
          <a:p>
            <a:pPr marL="179388" indent="-179388">
              <a:spcAft>
                <a:spcPts val="1200"/>
              </a:spcAft>
              <a:buClr>
                <a:schemeClr val="tx1"/>
              </a:buClr>
              <a:defRPr/>
            </a:pPr>
            <a:r>
              <a:rPr lang="en-IE" sz="2000" dirty="0">
                <a:latin typeface="EC Square Sans Pro" panose="020B0506040000020004" pitchFamily="34" charset="0"/>
              </a:rPr>
              <a:t>EU budget support = 40% of EU bilateral cooperation (</a:t>
            </a:r>
            <a:r>
              <a:rPr lang="en-IE" sz="2000" dirty="0" smtClean="0">
                <a:latin typeface="EC Square Sans Pro" panose="020B0506040000020004" pitchFamily="34" charset="0"/>
              </a:rPr>
              <a:t>National Indicative Programmes)</a:t>
            </a:r>
            <a:endParaRPr lang="en-IE" sz="2000" dirty="0">
              <a:latin typeface="EC Square Sans Pro" panose="020B0506040000020004" pitchFamily="34" charset="0"/>
            </a:endParaRPr>
          </a:p>
          <a:p>
            <a:pPr marL="179388" indent="-179388">
              <a:spcAft>
                <a:spcPts val="1200"/>
              </a:spcAft>
              <a:buClr>
                <a:schemeClr val="tx1"/>
              </a:buClr>
              <a:defRPr/>
            </a:pPr>
            <a:r>
              <a:rPr lang="en-IE" sz="2000" dirty="0" smtClean="0">
                <a:latin typeface="EC Square Sans Pro" panose="020B0506040000020004" pitchFamily="34" charset="0"/>
              </a:rPr>
              <a:t>Total budget </a:t>
            </a:r>
            <a:r>
              <a:rPr lang="en-IE" sz="2000" dirty="0">
                <a:latin typeface="EC Square Sans Pro" panose="020B0506040000020004" pitchFamily="34" charset="0"/>
              </a:rPr>
              <a:t>support MFF 2014-2020</a:t>
            </a:r>
            <a:r>
              <a:rPr lang="en-IE" sz="2000" dirty="0" smtClean="0">
                <a:latin typeface="EC Square Sans Pro" panose="020B0506040000020004" pitchFamily="34" charset="0"/>
              </a:rPr>
              <a:t>:       EUR </a:t>
            </a:r>
            <a:r>
              <a:rPr lang="en-IE" sz="2000" dirty="0">
                <a:latin typeface="EC Square Sans Pro" panose="020B0506040000020004" pitchFamily="34" charset="0"/>
              </a:rPr>
              <a:t>13 billion (</a:t>
            </a:r>
            <a:r>
              <a:rPr lang="en-IE" sz="2000" dirty="0" smtClean="0">
                <a:latin typeface="EC Square Sans Pro" panose="020B0506040000020004" pitchFamily="34" charset="0"/>
              </a:rPr>
              <a:t>DEVCO+NEAR</a:t>
            </a:r>
            <a:r>
              <a:rPr lang="en-IE" sz="2000" dirty="0">
                <a:latin typeface="EC Square Sans Pro" panose="020B0506040000020004" pitchFamily="34" charset="0"/>
              </a:rPr>
              <a:t>)</a:t>
            </a:r>
          </a:p>
          <a:p>
            <a:pPr marL="179388" indent="-179388">
              <a:spcAft>
                <a:spcPts val="1200"/>
              </a:spcAft>
              <a:buClr>
                <a:schemeClr val="tx1"/>
              </a:buClr>
              <a:defRPr/>
            </a:pPr>
            <a:r>
              <a:rPr lang="en-IE" sz="2000" dirty="0" smtClean="0">
                <a:latin typeface="EC Square Sans Pro" panose="020B0506040000020004" pitchFamily="34" charset="0"/>
              </a:rPr>
              <a:t>216 </a:t>
            </a:r>
            <a:r>
              <a:rPr lang="en-IE" sz="2000" dirty="0">
                <a:latin typeface="EC Square Sans Pro" panose="020B0506040000020004" pitchFamily="34" charset="0"/>
              </a:rPr>
              <a:t>budget support </a:t>
            </a:r>
            <a:r>
              <a:rPr lang="en-IE" sz="2000" dirty="0" smtClean="0">
                <a:latin typeface="EC Square Sans Pro" panose="020B0506040000020004" pitchFamily="34" charset="0"/>
              </a:rPr>
              <a:t>contracts currently</a:t>
            </a:r>
            <a:endParaRPr lang="en-IE" sz="2000" dirty="0">
              <a:latin typeface="EC Square Sans Pro" panose="020B0506040000020004" pitchFamily="34" charset="0"/>
            </a:endParaRPr>
          </a:p>
          <a:p>
            <a:pPr marL="179388" indent="-179388">
              <a:spcAft>
                <a:spcPts val="1200"/>
              </a:spcAft>
              <a:buClr>
                <a:schemeClr val="tx1"/>
              </a:buClr>
              <a:defRPr/>
            </a:pPr>
            <a:r>
              <a:rPr lang="en-IE" sz="2000" dirty="0" smtClean="0">
                <a:latin typeface="EC Square Sans Pro" panose="020B0506040000020004" pitchFamily="34" charset="0"/>
              </a:rPr>
              <a:t>90 </a:t>
            </a:r>
            <a:r>
              <a:rPr lang="en-IE" sz="2000" dirty="0">
                <a:latin typeface="EC Square Sans Pro" panose="020B0506040000020004" pitchFamily="34" charset="0"/>
              </a:rPr>
              <a:t>countries or OCTs</a:t>
            </a:r>
          </a:p>
          <a:p>
            <a:pPr marL="179388" indent="-179388">
              <a:spcAft>
                <a:spcPts val="1200"/>
              </a:spcAft>
              <a:buClr>
                <a:schemeClr val="tx1"/>
              </a:buClr>
              <a:defRPr/>
            </a:pPr>
            <a:r>
              <a:rPr lang="en-IE" sz="2000" dirty="0" smtClean="0">
                <a:latin typeface="EC Square Sans Pro" panose="020B0506040000020004" pitchFamily="34" charset="0"/>
              </a:rPr>
              <a:t>Used </a:t>
            </a:r>
            <a:r>
              <a:rPr lang="en-IE" sz="2000" dirty="0">
                <a:latin typeface="EC Square Sans Pro" panose="020B0506040000020004" pitchFamily="34" charset="0"/>
              </a:rPr>
              <a:t>in </a:t>
            </a:r>
            <a:r>
              <a:rPr lang="en-IE" sz="2000" dirty="0" smtClean="0">
                <a:latin typeface="EC Square Sans Pro" panose="020B0506040000020004" pitchFamily="34" charset="0"/>
              </a:rPr>
              <a:t>enlargement </a:t>
            </a:r>
            <a:r>
              <a:rPr lang="en-IE" sz="2000" dirty="0">
                <a:latin typeface="EC Square Sans Pro" panose="020B0506040000020004" pitchFamily="34" charset="0"/>
              </a:rPr>
              <a:t>context since 2015</a:t>
            </a:r>
          </a:p>
          <a:p>
            <a:pPr marL="179388" indent="-179388">
              <a:spcAft>
                <a:spcPts val="1200"/>
              </a:spcAft>
              <a:buClr>
                <a:schemeClr val="tx1"/>
              </a:buClr>
              <a:defRPr/>
            </a:pPr>
            <a:r>
              <a:rPr lang="en-IE" sz="2000" dirty="0">
                <a:latin typeface="EC Square Sans Pro" panose="020B0506040000020004" pitchFamily="34" charset="0"/>
              </a:rPr>
              <a:t>EUR 1.6 billion disbursed in 2019</a:t>
            </a:r>
          </a:p>
          <a:p>
            <a:pPr marL="179388" indent="-179388">
              <a:spcAft>
                <a:spcPts val="1200"/>
              </a:spcAft>
              <a:buClr>
                <a:schemeClr val="tx1"/>
              </a:buClr>
              <a:defRPr/>
            </a:pPr>
            <a:r>
              <a:rPr lang="en-IE" sz="2000" dirty="0">
                <a:latin typeface="EC Square Sans Pro" panose="020B0506040000020004" pitchFamily="34" charset="0"/>
              </a:rPr>
              <a:t>Same </a:t>
            </a:r>
            <a:r>
              <a:rPr lang="en-IE" sz="2000" dirty="0" smtClean="0">
                <a:latin typeface="EC Square Sans Pro" panose="020B0506040000020004" pitchFamily="34" charset="0"/>
              </a:rPr>
              <a:t>instrument </a:t>
            </a:r>
            <a:r>
              <a:rPr lang="en-IE" sz="2000" dirty="0">
                <a:latin typeface="EC Square Sans Pro" panose="020B0506040000020004" pitchFamily="34" charset="0"/>
              </a:rPr>
              <a:t>for all regions</a:t>
            </a:r>
          </a:p>
        </p:txBody>
      </p:sp>
      <p:sp>
        <p:nvSpPr>
          <p:cNvPr id="4" name="Slide Number Placeholder 3"/>
          <p:cNvSpPr>
            <a:spLocks noGrp="1"/>
          </p:cNvSpPr>
          <p:nvPr>
            <p:ph type="sldNum" sz="quarter" idx="12"/>
          </p:nvPr>
        </p:nvSpPr>
        <p:spPr>
          <a:xfrm>
            <a:off x="5807968" y="6619875"/>
            <a:ext cx="576064" cy="476250"/>
          </a:xfrm>
        </p:spPr>
        <p:txBody>
          <a:bodyPr/>
          <a:lstStyle/>
          <a:p>
            <a:pPr algn="ctr"/>
            <a:fld id="{411FFE85-CEA3-482D-A08B-86F1157BDAF5}" type="slidenum">
              <a:rPr lang="en-GB" altLang="en-US">
                <a:solidFill>
                  <a:schemeClr val="bg1"/>
                </a:solidFill>
                <a:latin typeface="EC Square Sans Pro" panose="020B0506040000020004" pitchFamily="34" charset="0"/>
              </a:rPr>
              <a:pPr algn="ctr"/>
              <a:t>3</a:t>
            </a:fld>
            <a:endParaRPr lang="en-GB" altLang="en-US" dirty="0">
              <a:solidFill>
                <a:schemeClr val="bg1"/>
              </a:solidFill>
              <a:latin typeface="EC Square Sans Pro" panose="020B0506040000020004" pitchFamily="34" charset="0"/>
            </a:endParaRPr>
          </a:p>
        </p:txBody>
      </p:sp>
      <p:pic>
        <p:nvPicPr>
          <p:cNvPr id="3" name="Picture 2"/>
          <p:cNvPicPr>
            <a:picLocks noChangeAspect="1"/>
          </p:cNvPicPr>
          <p:nvPr/>
        </p:nvPicPr>
        <p:blipFill>
          <a:blip r:embed="rId3"/>
          <a:stretch>
            <a:fillRect/>
          </a:stretch>
        </p:blipFill>
        <p:spPr>
          <a:xfrm>
            <a:off x="6384032" y="2019303"/>
            <a:ext cx="5149030" cy="3846848"/>
          </a:xfrm>
          <a:prstGeom prst="rect">
            <a:avLst/>
          </a:prstGeom>
        </p:spPr>
      </p:pic>
    </p:spTree>
    <p:extLst>
      <p:ext uri="{BB962C8B-B14F-4D97-AF65-F5344CB8AC3E}">
        <p14:creationId xmlns:p14="http://schemas.microsoft.com/office/powerpoint/2010/main" val="32544135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788048" y="645602"/>
            <a:ext cx="9443637" cy="637759"/>
          </a:xfrm>
        </p:spPr>
        <p:txBody>
          <a:bodyPr/>
          <a:lstStyle/>
          <a:p>
            <a:pPr marL="719138"/>
            <a:r>
              <a:rPr lang="en-GB" altLang="fr-FR" dirty="0">
                <a:latin typeface="EC Square Sans Pro" panose="020B0506040000020004" pitchFamily="34" charset="0"/>
              </a:rPr>
              <a:t>A partnership for results</a:t>
            </a:r>
            <a:endParaRPr lang="en-GB" altLang="en-US" dirty="0">
              <a:latin typeface="EC Square Sans Pro" panose="020B0506040000020004" pitchFamily="34" charset="0"/>
            </a:endParaRPr>
          </a:p>
        </p:txBody>
      </p:sp>
      <p:sp>
        <p:nvSpPr>
          <p:cNvPr id="22531" name="Content Placeholder 4"/>
          <p:cNvSpPr>
            <a:spLocks noGrp="1"/>
          </p:cNvSpPr>
          <p:nvPr>
            <p:ph idx="1"/>
          </p:nvPr>
        </p:nvSpPr>
        <p:spPr>
          <a:xfrm>
            <a:off x="4811074" y="4129170"/>
            <a:ext cx="5095049" cy="1719072"/>
          </a:xfrm>
        </p:spPr>
        <p:txBody>
          <a:bodyPr/>
          <a:lstStyle/>
          <a:p>
            <a:pPr marL="0" indent="0">
              <a:spcBef>
                <a:spcPct val="0"/>
              </a:spcBef>
              <a:spcAft>
                <a:spcPts val="1200"/>
              </a:spcAft>
              <a:buClr>
                <a:srgbClr val="0F5494"/>
              </a:buClr>
              <a:buNone/>
            </a:pPr>
            <a:r>
              <a:rPr lang="en-GB" altLang="fr-FR" sz="2000" u="sng" dirty="0">
                <a:latin typeface="EC Square Sans Pro" panose="020B0506040000020004" pitchFamily="34" charset="0"/>
              </a:rPr>
              <a:t>3 types of contracts:</a:t>
            </a:r>
          </a:p>
          <a:p>
            <a:pPr marL="265113" lvl="1" indent="-265113">
              <a:spcBef>
                <a:spcPct val="0"/>
              </a:spcBef>
              <a:spcAft>
                <a:spcPts val="600"/>
              </a:spcAft>
              <a:buClr>
                <a:schemeClr val="tx1"/>
              </a:buClr>
            </a:pPr>
            <a:r>
              <a:rPr lang="en-GB" altLang="fr-FR" sz="1800" dirty="0">
                <a:latin typeface="EC Square Sans Pro" panose="020B0506040000020004" pitchFamily="34" charset="0"/>
              </a:rPr>
              <a:t>Sustainable Development Goals Contract (SDG-C)</a:t>
            </a:r>
            <a:endParaRPr lang="en-GB" altLang="fr-FR" sz="1800" i="1" dirty="0">
              <a:latin typeface="EC Square Sans Pro" panose="020B0506040000020004" pitchFamily="34" charset="0"/>
            </a:endParaRPr>
          </a:p>
          <a:p>
            <a:pPr marL="265113" lvl="1" indent="-265113">
              <a:spcBef>
                <a:spcPct val="0"/>
              </a:spcBef>
              <a:spcAft>
                <a:spcPts val="600"/>
              </a:spcAft>
              <a:buClr>
                <a:schemeClr val="tx1"/>
              </a:buClr>
            </a:pPr>
            <a:r>
              <a:rPr lang="en-GB" altLang="fr-FR" sz="1800" dirty="0">
                <a:latin typeface="EC Square Sans Pro" panose="020B0506040000020004" pitchFamily="34" charset="0"/>
              </a:rPr>
              <a:t>Sector Reform Performance Contract (SRPC)</a:t>
            </a:r>
          </a:p>
          <a:p>
            <a:pPr marL="265113" lvl="1" indent="-265113">
              <a:spcBef>
                <a:spcPct val="0"/>
              </a:spcBef>
              <a:spcAft>
                <a:spcPts val="1200"/>
              </a:spcAft>
              <a:buClr>
                <a:schemeClr val="tx1"/>
              </a:buClr>
            </a:pPr>
            <a:r>
              <a:rPr lang="en-GB" altLang="fr-FR" sz="1800" dirty="0">
                <a:latin typeface="EC Square Sans Pro" panose="020B0506040000020004" pitchFamily="34" charset="0"/>
              </a:rPr>
              <a:t>State and Resilience Building Contract (SRBC</a:t>
            </a:r>
            <a:r>
              <a:rPr lang="en-GB" altLang="fr-FR" sz="1800" dirty="0" smtClean="0">
                <a:latin typeface="EC Square Sans Pro" panose="020B0506040000020004" pitchFamily="34" charset="0"/>
              </a:rPr>
              <a:t>)</a:t>
            </a:r>
          </a:p>
        </p:txBody>
      </p:sp>
      <p:pic>
        <p:nvPicPr>
          <p:cNvPr id="22532"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6866" y="1894280"/>
            <a:ext cx="4160811" cy="159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Rectangle 5"/>
          <p:cNvSpPr>
            <a:spLocks noChangeArrowheads="1"/>
          </p:cNvSpPr>
          <p:nvPr/>
        </p:nvSpPr>
        <p:spPr bwMode="auto">
          <a:xfrm>
            <a:off x="1405410" y="1383179"/>
            <a:ext cx="4104456" cy="37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9388" indent="-179388">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indent="0">
              <a:spcBef>
                <a:spcPct val="0"/>
              </a:spcBef>
              <a:spcAft>
                <a:spcPts val="600"/>
              </a:spcAft>
              <a:buClr>
                <a:schemeClr val="tx1"/>
              </a:buClr>
              <a:buNone/>
            </a:pPr>
            <a:r>
              <a:rPr lang="fr-BE" altLang="fr-FR" sz="2000" i="0" u="sng" dirty="0">
                <a:solidFill>
                  <a:schemeClr val="tx1"/>
                </a:solidFill>
                <a:latin typeface="EC Square Sans Pro" panose="020B0506040000020004" pitchFamily="34" charset="0"/>
              </a:rPr>
              <a:t>Package of 4 </a:t>
            </a:r>
            <a:r>
              <a:rPr lang="fr-BE" altLang="fr-FR" sz="2000" i="0" u="sng" dirty="0" smtClean="0">
                <a:solidFill>
                  <a:schemeClr val="tx1"/>
                </a:solidFill>
                <a:latin typeface="EC Square Sans Pro" panose="020B0506040000020004" pitchFamily="34" charset="0"/>
              </a:rPr>
              <a:t>components</a:t>
            </a:r>
          </a:p>
        </p:txBody>
      </p:sp>
      <p:pic>
        <p:nvPicPr>
          <p:cNvPr id="2" name="Picture 1"/>
          <p:cNvPicPr>
            <a:picLocks noChangeAspect="1"/>
          </p:cNvPicPr>
          <p:nvPr/>
        </p:nvPicPr>
        <p:blipFill>
          <a:blip r:embed="rId4"/>
          <a:stretch>
            <a:fillRect/>
          </a:stretch>
        </p:blipFill>
        <p:spPr>
          <a:xfrm>
            <a:off x="980016" y="3598334"/>
            <a:ext cx="3778665" cy="3038516"/>
          </a:xfrm>
          <a:prstGeom prst="rect">
            <a:avLst/>
          </a:prstGeom>
        </p:spPr>
      </p:pic>
      <p:pic>
        <p:nvPicPr>
          <p:cNvPr id="7" name="Picture 6"/>
          <p:cNvPicPr>
            <a:picLocks noChangeAspect="1"/>
          </p:cNvPicPr>
          <p:nvPr/>
        </p:nvPicPr>
        <p:blipFill>
          <a:blip r:embed="rId5"/>
          <a:stretch>
            <a:fillRect/>
          </a:stretch>
        </p:blipFill>
        <p:spPr>
          <a:xfrm>
            <a:off x="6934083" y="1768022"/>
            <a:ext cx="3085570" cy="2381864"/>
          </a:xfrm>
          <a:prstGeom prst="rect">
            <a:avLst/>
          </a:prstGeom>
        </p:spPr>
      </p:pic>
      <p:sp>
        <p:nvSpPr>
          <p:cNvPr id="6" name="Rectangle 5"/>
          <p:cNvSpPr/>
          <p:nvPr/>
        </p:nvSpPr>
        <p:spPr>
          <a:xfrm>
            <a:off x="6160507" y="1400415"/>
            <a:ext cx="4245073" cy="400110"/>
          </a:xfrm>
          <a:prstGeom prst="rect">
            <a:avLst/>
          </a:prstGeom>
        </p:spPr>
        <p:txBody>
          <a:bodyPr wrap="none">
            <a:spAutoFit/>
          </a:bodyPr>
          <a:lstStyle/>
          <a:p>
            <a:pPr>
              <a:spcBef>
                <a:spcPct val="0"/>
              </a:spcBef>
              <a:spcAft>
                <a:spcPts val="600"/>
              </a:spcAft>
              <a:buClr>
                <a:schemeClr val="tx1"/>
              </a:buClr>
            </a:pPr>
            <a:r>
              <a:rPr lang="en-IE" altLang="fr-FR" sz="2000" u="sng" dirty="0" smtClean="0">
                <a:latin typeface="EC Square Sans Pro" panose="020B0506040000020004" pitchFamily="34" charset="0"/>
              </a:rPr>
              <a:t>Programmes in support of all 17 SDGs</a:t>
            </a:r>
            <a:endParaRPr lang="fr-BE" altLang="fr-FR" sz="2000" dirty="0">
              <a:latin typeface="EC Square Sans Pro" panose="020B0506040000020004" pitchFamily="34" charset="0"/>
            </a:endParaRPr>
          </a:p>
        </p:txBody>
      </p:sp>
      <p:pic>
        <p:nvPicPr>
          <p:cNvPr id="4" name="Picture 3"/>
          <p:cNvPicPr>
            <a:picLocks noChangeAspect="1"/>
          </p:cNvPicPr>
          <p:nvPr/>
        </p:nvPicPr>
        <p:blipFill>
          <a:blip r:embed="rId6"/>
          <a:stretch>
            <a:fillRect/>
          </a:stretch>
        </p:blipFill>
        <p:spPr>
          <a:xfrm>
            <a:off x="8319969" y="5644427"/>
            <a:ext cx="806412" cy="803380"/>
          </a:xfrm>
          <a:prstGeom prst="rect">
            <a:avLst/>
          </a:prstGeom>
        </p:spPr>
      </p:pic>
      <p:sp>
        <p:nvSpPr>
          <p:cNvPr id="5" name="Bent-Up Arrow 4"/>
          <p:cNvSpPr/>
          <p:nvPr/>
        </p:nvSpPr>
        <p:spPr>
          <a:xfrm rot="5400000">
            <a:off x="5893756" y="5609643"/>
            <a:ext cx="533503" cy="589085"/>
          </a:xfrm>
          <a:prstGeom prst="bentUpArrow">
            <a:avLst/>
          </a:prstGeom>
          <a:solidFill>
            <a:srgbClr val="004494"/>
          </a:solidFill>
          <a:ln>
            <a:solidFill>
              <a:srgbClr val="004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6459261" y="5848242"/>
            <a:ext cx="2101360" cy="369332"/>
          </a:xfrm>
          <a:prstGeom prst="rect">
            <a:avLst/>
          </a:prstGeom>
          <a:noFill/>
        </p:spPr>
        <p:txBody>
          <a:bodyPr wrap="square" rtlCol="0">
            <a:spAutoFit/>
          </a:bodyPr>
          <a:lstStyle/>
          <a:p>
            <a:r>
              <a:rPr lang="en-IE" b="1" dirty="0" smtClean="0">
                <a:solidFill>
                  <a:srgbClr val="004494"/>
                </a:solidFill>
                <a:latin typeface="EC Square Sans Pro" panose="020B0506040000020004" pitchFamily="34" charset="0"/>
              </a:rPr>
              <a:t>COVID response</a:t>
            </a:r>
            <a:endParaRPr lang="en-IE" b="1" dirty="0">
              <a:solidFill>
                <a:srgbClr val="004494"/>
              </a:solidFill>
              <a:latin typeface="EC Square Sans Pro" panose="020B0506040000020004" pitchFamily="34" charset="0"/>
            </a:endParaRPr>
          </a:p>
        </p:txBody>
      </p:sp>
    </p:spTree>
    <p:extLst>
      <p:ext uri="{BB962C8B-B14F-4D97-AF65-F5344CB8AC3E}">
        <p14:creationId xmlns:p14="http://schemas.microsoft.com/office/powerpoint/2010/main" val="4189246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819683" y="359800"/>
            <a:ext cx="9491472" cy="936625"/>
          </a:xfrm>
        </p:spPr>
        <p:txBody>
          <a:bodyPr/>
          <a:lstStyle/>
          <a:p>
            <a:pPr marL="719138"/>
            <a:r>
              <a:rPr lang="en-GB" altLang="en-US" dirty="0">
                <a:latin typeface="EC Square Sans Pro" panose="020B0506040000020004" pitchFamily="34" charset="0"/>
              </a:rPr>
              <a:t>Demanding entry points </a:t>
            </a:r>
          </a:p>
        </p:txBody>
      </p:sp>
      <p:sp>
        <p:nvSpPr>
          <p:cNvPr id="5" name="Content Placeholder 4"/>
          <p:cNvSpPr>
            <a:spLocks noGrp="1"/>
          </p:cNvSpPr>
          <p:nvPr>
            <p:ph idx="1"/>
          </p:nvPr>
        </p:nvSpPr>
        <p:spPr>
          <a:xfrm>
            <a:off x="1110269" y="2665854"/>
            <a:ext cx="7733523" cy="3499450"/>
          </a:xfrm>
        </p:spPr>
        <p:txBody>
          <a:bodyPr/>
          <a:lstStyle/>
          <a:p>
            <a:pPr>
              <a:spcAft>
                <a:spcPts val="600"/>
              </a:spcAft>
              <a:buClr>
                <a:schemeClr val="tx1"/>
              </a:buClr>
              <a:defRPr/>
            </a:pPr>
            <a:r>
              <a:rPr lang="en-GB" sz="2000" b="1" dirty="0">
                <a:latin typeface="EC Square Sans Pro" panose="020B0506040000020004" pitchFamily="34" charset="0"/>
              </a:rPr>
              <a:t>4 eligibility criteria </a:t>
            </a:r>
            <a:r>
              <a:rPr lang="en-GB" sz="2000" dirty="0">
                <a:latin typeface="EC Square Sans Pro" panose="020B0506040000020004" pitchFamily="34" charset="0"/>
              </a:rPr>
              <a:t>(Art. 236 Financial Regulation)</a:t>
            </a:r>
          </a:p>
          <a:p>
            <a:pPr marL="522287" lvl="1" indent="-285750">
              <a:spcBef>
                <a:spcPts val="0"/>
              </a:spcBef>
              <a:spcAft>
                <a:spcPts val="600"/>
              </a:spcAft>
              <a:buClr>
                <a:schemeClr val="tx1"/>
              </a:buClr>
              <a:buFont typeface="Wingdings" panose="05000000000000000000" pitchFamily="2" charset="2"/>
              <a:buChar char="ü"/>
              <a:tabLst>
                <a:tab pos="358775" algn="l"/>
              </a:tabLst>
              <a:defRPr/>
            </a:pPr>
            <a:r>
              <a:rPr lang="en-GB" sz="1800" i="1" dirty="0">
                <a:latin typeface="EC Square Sans Pro" panose="020B0506040000020004" pitchFamily="34" charset="0"/>
              </a:rPr>
              <a:t>Credible &amp; relevant development / sector policy</a:t>
            </a:r>
          </a:p>
          <a:p>
            <a:pPr marL="522287" lvl="1" indent="-285750">
              <a:spcBef>
                <a:spcPts val="0"/>
              </a:spcBef>
              <a:spcAft>
                <a:spcPts val="600"/>
              </a:spcAft>
              <a:buClr>
                <a:schemeClr val="tx1"/>
              </a:buClr>
              <a:buFont typeface="Wingdings" panose="05000000000000000000" pitchFamily="2" charset="2"/>
              <a:buChar char="ü"/>
              <a:tabLst>
                <a:tab pos="358775" algn="l"/>
              </a:tabLst>
              <a:defRPr/>
            </a:pPr>
            <a:r>
              <a:rPr lang="en-GB" sz="1800" i="1" dirty="0">
                <a:latin typeface="EC Square Sans Pro" panose="020B0506040000020004" pitchFamily="34" charset="0"/>
              </a:rPr>
              <a:t>Macroeconomic policies</a:t>
            </a:r>
          </a:p>
          <a:p>
            <a:pPr marL="522287" lvl="1" indent="-285750">
              <a:spcBef>
                <a:spcPts val="0"/>
              </a:spcBef>
              <a:spcAft>
                <a:spcPts val="600"/>
              </a:spcAft>
              <a:buClr>
                <a:schemeClr val="tx1"/>
              </a:buClr>
              <a:buFont typeface="Wingdings" panose="05000000000000000000" pitchFamily="2" charset="2"/>
              <a:buChar char="ü"/>
              <a:tabLst>
                <a:tab pos="358775" algn="l"/>
              </a:tabLst>
              <a:defRPr/>
            </a:pPr>
            <a:r>
              <a:rPr lang="en-GB" sz="1800" i="1" dirty="0">
                <a:latin typeface="EC Square Sans Pro" panose="020B0506040000020004" pitchFamily="34" charset="0"/>
              </a:rPr>
              <a:t>Public finance management (incl. revenue mobilisation)</a:t>
            </a:r>
          </a:p>
          <a:p>
            <a:pPr marL="522287" lvl="1" indent="-285750">
              <a:spcBef>
                <a:spcPts val="0"/>
              </a:spcBef>
              <a:buClr>
                <a:schemeClr val="tx1"/>
              </a:buClr>
              <a:buFont typeface="Wingdings" panose="05000000000000000000" pitchFamily="2" charset="2"/>
              <a:buChar char="ü"/>
              <a:tabLst>
                <a:tab pos="358775" algn="l"/>
              </a:tabLst>
              <a:defRPr/>
            </a:pPr>
            <a:r>
              <a:rPr lang="en-GB" sz="1800" i="1" dirty="0">
                <a:latin typeface="EC Square Sans Pro" panose="020B0506040000020004" pitchFamily="34" charset="0"/>
              </a:rPr>
              <a:t>Budget transparency &amp; oversight</a:t>
            </a:r>
          </a:p>
          <a:p>
            <a:pPr marL="342900" lvl="1" indent="-342900">
              <a:spcBef>
                <a:spcPts val="0"/>
              </a:spcBef>
              <a:buClr>
                <a:schemeClr val="tx1"/>
              </a:buClr>
              <a:tabLst>
                <a:tab pos="358775" algn="l"/>
              </a:tabLst>
              <a:defRPr/>
            </a:pPr>
            <a:r>
              <a:rPr lang="en-IE" b="0" kern="1200" dirty="0" smtClean="0">
                <a:latin typeface="EC Square Sans Pro" panose="020B0506040000020004" pitchFamily="34" charset="0"/>
                <a:ea typeface="+mn-ea"/>
                <a:cs typeface="+mn-cs"/>
              </a:rPr>
              <a:t>Detailed guidelines (regularly updated)</a:t>
            </a:r>
          </a:p>
          <a:p>
            <a:pPr marL="342900" lvl="1" indent="-342900">
              <a:spcBef>
                <a:spcPts val="0"/>
              </a:spcBef>
              <a:buClr>
                <a:schemeClr val="tx1"/>
              </a:buClr>
              <a:tabLst>
                <a:tab pos="358775" algn="l"/>
              </a:tabLst>
              <a:defRPr/>
            </a:pPr>
            <a:r>
              <a:rPr lang="en-GB" b="0" kern="1200" dirty="0" smtClean="0">
                <a:latin typeface="EC Square Sans Pro" panose="020B0506040000020004" pitchFamily="34" charset="0"/>
              </a:rPr>
              <a:t>Complementarity with Member States (#TeamEurope)</a:t>
            </a:r>
          </a:p>
          <a:p>
            <a:pPr marL="342900" lvl="1" indent="-342900">
              <a:spcBef>
                <a:spcPts val="0"/>
              </a:spcBef>
              <a:buClr>
                <a:schemeClr val="tx1"/>
              </a:buClr>
              <a:tabLst>
                <a:tab pos="358775" algn="l"/>
              </a:tabLst>
              <a:defRPr/>
            </a:pPr>
            <a:r>
              <a:rPr lang="en-IE" b="0" dirty="0" smtClean="0">
                <a:latin typeface="EC Square Sans Pro" panose="020B0506040000020004" pitchFamily="34" charset="0"/>
              </a:rPr>
              <a:t>Strategic partnership with IMF</a:t>
            </a:r>
          </a:p>
        </p:txBody>
      </p:sp>
      <p:sp>
        <p:nvSpPr>
          <p:cNvPr id="2" name="Slide Number Placeholder 1"/>
          <p:cNvSpPr>
            <a:spLocks noGrp="1"/>
          </p:cNvSpPr>
          <p:nvPr>
            <p:ph type="sldNum" sz="quarter" idx="12"/>
          </p:nvPr>
        </p:nvSpPr>
        <p:spPr>
          <a:xfrm>
            <a:off x="5807968" y="6619875"/>
            <a:ext cx="576064" cy="476250"/>
          </a:xfrm>
        </p:spPr>
        <p:txBody>
          <a:bodyPr/>
          <a:lstStyle/>
          <a:p>
            <a:pPr algn="ctr"/>
            <a:fld id="{411FFE85-CEA3-482D-A08B-86F1157BDAF5}" type="slidenum">
              <a:rPr lang="en-GB" altLang="en-US">
                <a:solidFill>
                  <a:schemeClr val="bg1"/>
                </a:solidFill>
                <a:latin typeface="EC Square Sans Pro" panose="020B0506040000020004" pitchFamily="34" charset="0"/>
              </a:rPr>
              <a:pPr algn="ctr"/>
              <a:t>5</a:t>
            </a:fld>
            <a:endParaRPr lang="en-GB" altLang="en-US" dirty="0">
              <a:solidFill>
                <a:schemeClr val="bg1"/>
              </a:solidFill>
              <a:latin typeface="EC Square Sans Pro" panose="020B0506040000020004" pitchFamily="34" charset="0"/>
            </a:endParaRPr>
          </a:p>
        </p:txBody>
      </p:sp>
      <p:sp>
        <p:nvSpPr>
          <p:cNvPr id="3" name="Rectangle 2"/>
          <p:cNvSpPr/>
          <p:nvPr/>
        </p:nvSpPr>
        <p:spPr>
          <a:xfrm>
            <a:off x="819682" y="1907809"/>
            <a:ext cx="9144000" cy="461665"/>
          </a:xfrm>
          <a:prstGeom prst="rect">
            <a:avLst/>
          </a:prstGeom>
        </p:spPr>
        <p:txBody>
          <a:bodyPr wrap="square">
            <a:spAutoFit/>
          </a:bodyPr>
          <a:lstStyle/>
          <a:p>
            <a:pPr algn="ctr"/>
            <a:r>
              <a:rPr lang="en-GB" sz="2400" dirty="0">
                <a:latin typeface="EC Square Sans Pro" panose="020B0506040000020004" pitchFamily="34" charset="0"/>
              </a:rPr>
              <a:t>⚠ fundamental values ⚠</a:t>
            </a:r>
          </a:p>
        </p:txBody>
      </p:sp>
      <p:pic>
        <p:nvPicPr>
          <p:cNvPr id="4" name="Picture 3"/>
          <p:cNvPicPr>
            <a:picLocks noChangeAspect="1"/>
          </p:cNvPicPr>
          <p:nvPr/>
        </p:nvPicPr>
        <p:blipFill>
          <a:blip r:embed="rId3"/>
          <a:stretch>
            <a:fillRect/>
          </a:stretch>
        </p:blipFill>
        <p:spPr>
          <a:xfrm>
            <a:off x="8843792" y="2035799"/>
            <a:ext cx="1646408" cy="2339479"/>
          </a:xfrm>
          <a:prstGeom prst="rect">
            <a:avLst/>
          </a:prstGeom>
        </p:spPr>
      </p:pic>
      <p:pic>
        <p:nvPicPr>
          <p:cNvPr id="6" name="Picture 5"/>
          <p:cNvPicPr>
            <a:picLocks noChangeAspect="1"/>
          </p:cNvPicPr>
          <p:nvPr/>
        </p:nvPicPr>
        <p:blipFill>
          <a:blip r:embed="rId4"/>
          <a:stretch>
            <a:fillRect/>
          </a:stretch>
        </p:blipFill>
        <p:spPr>
          <a:xfrm>
            <a:off x="8087708" y="3838674"/>
            <a:ext cx="1640492" cy="2326630"/>
          </a:xfrm>
          <a:prstGeom prst="rect">
            <a:avLst/>
          </a:prstGeom>
        </p:spPr>
      </p:pic>
    </p:spTree>
    <p:extLst>
      <p:ext uri="{BB962C8B-B14F-4D97-AF65-F5344CB8AC3E}">
        <p14:creationId xmlns:p14="http://schemas.microsoft.com/office/powerpoint/2010/main" val="42623549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a:xfrm>
            <a:off x="804333" y="333591"/>
            <a:ext cx="10410402" cy="936625"/>
          </a:xfrm>
        </p:spPr>
        <p:txBody>
          <a:bodyPr/>
          <a:lstStyle/>
          <a:p>
            <a:pPr marL="719138" fontAlgn="base">
              <a:spcAft>
                <a:spcPct val="0"/>
              </a:spcAft>
              <a:buClr>
                <a:schemeClr val="bg1"/>
              </a:buClr>
            </a:pPr>
            <a:r>
              <a:rPr lang="en-GB" altLang="fr-FR" dirty="0" smtClean="0">
                <a:latin typeface="EC Square Sans Pro" panose="020B0506040000020004" pitchFamily="34" charset="0"/>
              </a:rPr>
              <a:t>A performance-based modality</a:t>
            </a:r>
            <a:endParaRPr lang="en-GB" altLang="fr-FR" dirty="0">
              <a:latin typeface="EC Square Sans Pro" panose="020B0506040000020004" pitchFamily="34" charset="0"/>
            </a:endParaRPr>
          </a:p>
        </p:txBody>
      </p:sp>
      <p:pic>
        <p:nvPicPr>
          <p:cNvPr id="2" name="Picture 1"/>
          <p:cNvPicPr>
            <a:picLocks noChangeAspect="1"/>
          </p:cNvPicPr>
          <p:nvPr/>
        </p:nvPicPr>
        <p:blipFill>
          <a:blip r:embed="rId3"/>
          <a:stretch>
            <a:fillRect/>
          </a:stretch>
        </p:blipFill>
        <p:spPr>
          <a:xfrm>
            <a:off x="8866467" y="333591"/>
            <a:ext cx="2824953" cy="1697432"/>
          </a:xfrm>
          <a:prstGeom prst="rect">
            <a:avLst/>
          </a:prstGeom>
        </p:spPr>
      </p:pic>
      <p:pic>
        <p:nvPicPr>
          <p:cNvPr id="3" name="Picture 2"/>
          <p:cNvPicPr>
            <a:picLocks noChangeAspect="1"/>
          </p:cNvPicPr>
          <p:nvPr/>
        </p:nvPicPr>
        <p:blipFill>
          <a:blip r:embed="rId4"/>
          <a:stretch>
            <a:fillRect/>
          </a:stretch>
        </p:blipFill>
        <p:spPr>
          <a:xfrm>
            <a:off x="891884" y="2077393"/>
            <a:ext cx="7974583" cy="4180225"/>
          </a:xfrm>
          <a:prstGeom prst="rect">
            <a:avLst/>
          </a:prstGeom>
        </p:spPr>
      </p:pic>
    </p:spTree>
    <p:extLst>
      <p:ext uri="{BB962C8B-B14F-4D97-AF65-F5344CB8AC3E}">
        <p14:creationId xmlns:p14="http://schemas.microsoft.com/office/powerpoint/2010/main" val="4457062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Image 43">
            <a:extLst>
              <a:ext uri="{FF2B5EF4-FFF2-40B4-BE49-F238E27FC236}">
                <a16:creationId xmlns:a16="http://schemas.microsoft.com/office/drawing/2014/main" id="{FF445E8D-DE11-4C81-9E0A-8122184C7521}"/>
              </a:ext>
            </a:extLst>
          </p:cNvPr>
          <p:cNvPicPr>
            <a:picLocks noChangeAspect="1"/>
          </p:cNvPicPr>
          <p:nvPr/>
        </p:nvPicPr>
        <p:blipFill>
          <a:blip r:embed="rId3"/>
          <a:stretch>
            <a:fillRect/>
          </a:stretch>
        </p:blipFill>
        <p:spPr>
          <a:xfrm>
            <a:off x="3044026" y="2066639"/>
            <a:ext cx="4587426" cy="529076"/>
          </a:xfrm>
          <a:prstGeom prst="rect">
            <a:avLst/>
          </a:prstGeom>
          <a:ln>
            <a:solidFill>
              <a:srgbClr val="FFFFFF"/>
            </a:solidFill>
          </a:ln>
        </p:spPr>
      </p:pic>
      <p:sp>
        <p:nvSpPr>
          <p:cNvPr id="2" name="Rectangle 1">
            <a:extLst>
              <a:ext uri="{FF2B5EF4-FFF2-40B4-BE49-F238E27FC236}">
                <a16:creationId xmlns:a16="http://schemas.microsoft.com/office/drawing/2014/main" id="{DF373056-465C-4A16-9922-33B431417A1B}"/>
              </a:ext>
            </a:extLst>
          </p:cNvPr>
          <p:cNvSpPr/>
          <p:nvPr/>
        </p:nvSpPr>
        <p:spPr bwMode="auto">
          <a:xfrm>
            <a:off x="3329968" y="1738521"/>
            <a:ext cx="4013452" cy="693005"/>
          </a:xfrm>
          <a:prstGeom prst="rect">
            <a:avLst/>
          </a:prstGeom>
          <a:solidFill>
            <a:srgbClr val="33964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fr-BE" sz="1200">
              <a:solidFill>
                <a:srgbClr val="0F5494"/>
              </a:solidFill>
              <a:latin typeface="Verdana" pitchFamily="34" charset="0"/>
            </a:endParaRPr>
          </a:p>
        </p:txBody>
      </p:sp>
      <p:sp>
        <p:nvSpPr>
          <p:cNvPr id="37" name="Rectangle 36">
            <a:extLst>
              <a:ext uri="{FF2B5EF4-FFF2-40B4-BE49-F238E27FC236}">
                <a16:creationId xmlns:a16="http://schemas.microsoft.com/office/drawing/2014/main" id="{74328256-59B6-4788-B164-576F27DFA065}"/>
              </a:ext>
            </a:extLst>
          </p:cNvPr>
          <p:cNvSpPr/>
          <p:nvPr/>
        </p:nvSpPr>
        <p:spPr bwMode="auto">
          <a:xfrm>
            <a:off x="774192" y="4391084"/>
            <a:ext cx="9144000" cy="2000572"/>
          </a:xfrm>
          <a:prstGeom prst="rect">
            <a:avLst/>
          </a:prstGeom>
          <a:gradFill flip="none" rotWithShape="1">
            <a:gsLst>
              <a:gs pos="0">
                <a:srgbClr val="284492">
                  <a:alpha val="5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fr-BE" sz="1200">
              <a:solidFill>
                <a:srgbClr val="2D9E48"/>
              </a:solidFill>
              <a:latin typeface="Verdana" pitchFamily="34" charset="0"/>
            </a:endParaRPr>
          </a:p>
        </p:txBody>
      </p:sp>
      <p:sp>
        <p:nvSpPr>
          <p:cNvPr id="13" name="Espace réservé du contenu 8">
            <a:extLst>
              <a:ext uri="{FF2B5EF4-FFF2-40B4-BE49-F238E27FC236}">
                <a16:creationId xmlns:a16="http://schemas.microsoft.com/office/drawing/2014/main" id="{176D97E5-9A18-4E90-ACE1-1052A41EB93D}"/>
              </a:ext>
            </a:extLst>
          </p:cNvPr>
          <p:cNvSpPr txBox="1">
            <a:spLocks/>
          </p:cNvSpPr>
          <p:nvPr/>
        </p:nvSpPr>
        <p:spPr>
          <a:xfrm>
            <a:off x="838200" y="533772"/>
            <a:ext cx="8174453" cy="762902"/>
          </a:xfrm>
          <a:prstGeom prst="rect">
            <a:avLst/>
          </a:prstGeom>
        </p:spPr>
        <p:txBody>
          <a:bodyPr anchor="b"/>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719138" indent="0">
              <a:lnSpc>
                <a:spcPct val="90000"/>
              </a:lnSpc>
              <a:spcBef>
                <a:spcPct val="0"/>
              </a:spcBef>
              <a:buNone/>
            </a:pPr>
            <a:r>
              <a:rPr lang="en-GB" sz="4000" i="0" dirty="0" smtClean="0">
                <a:solidFill>
                  <a:schemeClr val="tx2"/>
                </a:solidFill>
                <a:latin typeface="EC Square Sans Pro" panose="020B0506040000020004" pitchFamily="34" charset="0"/>
                <a:ea typeface="+mj-ea"/>
                <a:cs typeface="+mj-cs"/>
              </a:rPr>
              <a:t>Flow of </a:t>
            </a:r>
            <a:r>
              <a:rPr lang="en-GB" sz="4000" i="0" dirty="0">
                <a:solidFill>
                  <a:schemeClr val="tx2"/>
                </a:solidFill>
                <a:latin typeface="EC Square Sans Pro" panose="020B0506040000020004" pitchFamily="34" charset="0"/>
                <a:ea typeface="+mj-ea"/>
                <a:cs typeface="+mj-cs"/>
              </a:rPr>
              <a:t>budget support </a:t>
            </a:r>
            <a:r>
              <a:rPr lang="en-GB" sz="4000" i="0" dirty="0" smtClean="0">
                <a:solidFill>
                  <a:schemeClr val="tx2"/>
                </a:solidFill>
                <a:latin typeface="EC Square Sans Pro" panose="020B0506040000020004" pitchFamily="34" charset="0"/>
                <a:ea typeface="+mj-ea"/>
                <a:cs typeface="+mj-cs"/>
              </a:rPr>
              <a:t>funds</a:t>
            </a:r>
            <a:endParaRPr lang="fr-BE" sz="4000" i="0" dirty="0">
              <a:solidFill>
                <a:schemeClr val="tx2"/>
              </a:solidFill>
              <a:latin typeface="EC Square Sans Pro" panose="020B0506040000020004" pitchFamily="34" charset="0"/>
              <a:ea typeface="+mj-ea"/>
              <a:cs typeface="+mj-cs"/>
            </a:endParaRPr>
          </a:p>
        </p:txBody>
      </p:sp>
      <p:sp>
        <p:nvSpPr>
          <p:cNvPr id="32" name="Rectangle 31">
            <a:extLst>
              <a:ext uri="{FF2B5EF4-FFF2-40B4-BE49-F238E27FC236}">
                <a16:creationId xmlns:a16="http://schemas.microsoft.com/office/drawing/2014/main" id="{554FC7C0-61EE-4EBB-8FC2-4BD5377EBF4A}"/>
              </a:ext>
            </a:extLst>
          </p:cNvPr>
          <p:cNvSpPr/>
          <p:nvPr/>
        </p:nvSpPr>
        <p:spPr bwMode="auto">
          <a:xfrm>
            <a:off x="5000562" y="4165375"/>
            <a:ext cx="4306070" cy="158140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fr-BE" sz="1200">
              <a:solidFill>
                <a:srgbClr val="0F5494"/>
              </a:solidFill>
              <a:latin typeface="Verdana" pitchFamily="34" charset="0"/>
            </a:endParaRPr>
          </a:p>
        </p:txBody>
      </p:sp>
      <p:sp>
        <p:nvSpPr>
          <p:cNvPr id="36" name="Rectangle 35">
            <a:extLst>
              <a:ext uri="{FF2B5EF4-FFF2-40B4-BE49-F238E27FC236}">
                <a16:creationId xmlns:a16="http://schemas.microsoft.com/office/drawing/2014/main" id="{D8F28B32-A64C-4855-B7EF-094B5D4FB562}"/>
              </a:ext>
            </a:extLst>
          </p:cNvPr>
          <p:cNvSpPr/>
          <p:nvPr/>
        </p:nvSpPr>
        <p:spPr bwMode="auto">
          <a:xfrm>
            <a:off x="3350804" y="2480267"/>
            <a:ext cx="3992617" cy="1259946"/>
          </a:xfrm>
          <a:prstGeom prst="rect">
            <a:avLst/>
          </a:prstGeom>
          <a:gradFill flip="none" rotWithShape="1">
            <a:gsLst>
              <a:gs pos="0">
                <a:srgbClr val="2D9E48">
                  <a:alpha val="25000"/>
                </a:srgb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fr-BE" sz="1200">
              <a:solidFill>
                <a:srgbClr val="0F5494"/>
              </a:solidFill>
              <a:latin typeface="Verdana" pitchFamily="34" charset="0"/>
            </a:endParaRPr>
          </a:p>
        </p:txBody>
      </p:sp>
      <p:sp>
        <p:nvSpPr>
          <p:cNvPr id="38" name="Flèche : pentagone 81">
            <a:extLst>
              <a:ext uri="{FF2B5EF4-FFF2-40B4-BE49-F238E27FC236}">
                <a16:creationId xmlns:a16="http://schemas.microsoft.com/office/drawing/2014/main" id="{B8B88D6F-DD4B-40F6-8E47-F374403A999B}"/>
              </a:ext>
            </a:extLst>
          </p:cNvPr>
          <p:cNvSpPr/>
          <p:nvPr/>
        </p:nvSpPr>
        <p:spPr bwMode="auto">
          <a:xfrm rot="10800000">
            <a:off x="8082495" y="1944338"/>
            <a:ext cx="1860316" cy="2000571"/>
          </a:xfrm>
          <a:custGeom>
            <a:avLst/>
            <a:gdLst>
              <a:gd name="connsiteX0" fmla="*/ 0 w 1098316"/>
              <a:gd name="connsiteY0" fmla="*/ 0 h 2000571"/>
              <a:gd name="connsiteX1" fmla="*/ 549158 w 1098316"/>
              <a:gd name="connsiteY1" fmla="*/ 0 h 2000571"/>
              <a:gd name="connsiteX2" fmla="*/ 1098316 w 1098316"/>
              <a:gd name="connsiteY2" fmla="*/ 1000286 h 2000571"/>
              <a:gd name="connsiteX3" fmla="*/ 549158 w 1098316"/>
              <a:gd name="connsiteY3" fmla="*/ 2000571 h 2000571"/>
              <a:gd name="connsiteX4" fmla="*/ 0 w 1098316"/>
              <a:gd name="connsiteY4" fmla="*/ 2000571 h 2000571"/>
              <a:gd name="connsiteX5" fmla="*/ 0 w 1098316"/>
              <a:gd name="connsiteY5" fmla="*/ 0 h 2000571"/>
              <a:gd name="connsiteX0" fmla="*/ 914400 w 2012716"/>
              <a:gd name="connsiteY0" fmla="*/ 0 h 2000571"/>
              <a:gd name="connsiteX1" fmla="*/ 1463558 w 2012716"/>
              <a:gd name="connsiteY1" fmla="*/ 0 h 2000571"/>
              <a:gd name="connsiteX2" fmla="*/ 2012716 w 2012716"/>
              <a:gd name="connsiteY2" fmla="*/ 1000286 h 2000571"/>
              <a:gd name="connsiteX3" fmla="*/ 1463558 w 2012716"/>
              <a:gd name="connsiteY3" fmla="*/ 2000571 h 2000571"/>
              <a:gd name="connsiteX4" fmla="*/ 0 w 2012716"/>
              <a:gd name="connsiteY4" fmla="*/ 1981521 h 2000571"/>
              <a:gd name="connsiteX5" fmla="*/ 914400 w 2012716"/>
              <a:gd name="connsiteY5" fmla="*/ 0 h 2000571"/>
              <a:gd name="connsiteX0" fmla="*/ 0 w 2012716"/>
              <a:gd name="connsiteY0" fmla="*/ 9525 h 2000571"/>
              <a:gd name="connsiteX1" fmla="*/ 1463558 w 2012716"/>
              <a:gd name="connsiteY1" fmla="*/ 0 h 2000571"/>
              <a:gd name="connsiteX2" fmla="*/ 2012716 w 2012716"/>
              <a:gd name="connsiteY2" fmla="*/ 1000286 h 2000571"/>
              <a:gd name="connsiteX3" fmla="*/ 1463558 w 2012716"/>
              <a:gd name="connsiteY3" fmla="*/ 2000571 h 2000571"/>
              <a:gd name="connsiteX4" fmla="*/ 0 w 2012716"/>
              <a:gd name="connsiteY4" fmla="*/ 1981521 h 2000571"/>
              <a:gd name="connsiteX5" fmla="*/ 0 w 2012716"/>
              <a:gd name="connsiteY5" fmla="*/ 9525 h 2000571"/>
              <a:gd name="connsiteX0" fmla="*/ 19050 w 2031766"/>
              <a:gd name="connsiteY0" fmla="*/ 9525 h 2000571"/>
              <a:gd name="connsiteX1" fmla="*/ 1482608 w 2031766"/>
              <a:gd name="connsiteY1" fmla="*/ 0 h 2000571"/>
              <a:gd name="connsiteX2" fmla="*/ 2031766 w 2031766"/>
              <a:gd name="connsiteY2" fmla="*/ 1000286 h 2000571"/>
              <a:gd name="connsiteX3" fmla="*/ 1482608 w 2031766"/>
              <a:gd name="connsiteY3" fmla="*/ 2000571 h 2000571"/>
              <a:gd name="connsiteX4" fmla="*/ 0 w 2031766"/>
              <a:gd name="connsiteY4" fmla="*/ 2000571 h 2000571"/>
              <a:gd name="connsiteX5" fmla="*/ 19050 w 2031766"/>
              <a:gd name="connsiteY5" fmla="*/ 9525 h 2000571"/>
              <a:gd name="connsiteX0" fmla="*/ 9525 w 2031766"/>
              <a:gd name="connsiteY0" fmla="*/ 9525 h 2000571"/>
              <a:gd name="connsiteX1" fmla="*/ 1482608 w 2031766"/>
              <a:gd name="connsiteY1" fmla="*/ 0 h 2000571"/>
              <a:gd name="connsiteX2" fmla="*/ 2031766 w 2031766"/>
              <a:gd name="connsiteY2" fmla="*/ 1000286 h 2000571"/>
              <a:gd name="connsiteX3" fmla="*/ 1482608 w 2031766"/>
              <a:gd name="connsiteY3" fmla="*/ 2000571 h 2000571"/>
              <a:gd name="connsiteX4" fmla="*/ 0 w 2031766"/>
              <a:gd name="connsiteY4" fmla="*/ 2000571 h 2000571"/>
              <a:gd name="connsiteX5" fmla="*/ 9525 w 2031766"/>
              <a:gd name="connsiteY5" fmla="*/ 9525 h 2000571"/>
              <a:gd name="connsiteX0" fmla="*/ 9525 w 2031766"/>
              <a:gd name="connsiteY0" fmla="*/ 9525 h 2000571"/>
              <a:gd name="connsiteX1" fmla="*/ 1482608 w 2031766"/>
              <a:gd name="connsiteY1" fmla="*/ 0 h 2000571"/>
              <a:gd name="connsiteX2" fmla="*/ 2031766 w 2031766"/>
              <a:gd name="connsiteY2" fmla="*/ 1000286 h 2000571"/>
              <a:gd name="connsiteX3" fmla="*/ 1482608 w 2031766"/>
              <a:gd name="connsiteY3" fmla="*/ 2000571 h 2000571"/>
              <a:gd name="connsiteX4" fmla="*/ 0 w 2031766"/>
              <a:gd name="connsiteY4" fmla="*/ 2000571 h 2000571"/>
              <a:gd name="connsiteX5" fmla="*/ 9525 w 2031766"/>
              <a:gd name="connsiteY5" fmla="*/ 9525 h 2000571"/>
              <a:gd name="connsiteX0" fmla="*/ 0 w 2022241"/>
              <a:gd name="connsiteY0" fmla="*/ 9525 h 2000571"/>
              <a:gd name="connsiteX1" fmla="*/ 1473083 w 2022241"/>
              <a:gd name="connsiteY1" fmla="*/ 0 h 2000571"/>
              <a:gd name="connsiteX2" fmla="*/ 2022241 w 2022241"/>
              <a:gd name="connsiteY2" fmla="*/ 1000286 h 2000571"/>
              <a:gd name="connsiteX3" fmla="*/ 1473083 w 2022241"/>
              <a:gd name="connsiteY3" fmla="*/ 2000571 h 2000571"/>
              <a:gd name="connsiteX4" fmla="*/ 161925 w 2022241"/>
              <a:gd name="connsiteY4" fmla="*/ 2000571 h 2000571"/>
              <a:gd name="connsiteX5" fmla="*/ 0 w 2022241"/>
              <a:gd name="connsiteY5" fmla="*/ 9525 h 2000571"/>
              <a:gd name="connsiteX0" fmla="*/ 0 w 1860316"/>
              <a:gd name="connsiteY0" fmla="*/ 9525 h 2000571"/>
              <a:gd name="connsiteX1" fmla="*/ 1311158 w 1860316"/>
              <a:gd name="connsiteY1" fmla="*/ 0 h 2000571"/>
              <a:gd name="connsiteX2" fmla="*/ 1860316 w 1860316"/>
              <a:gd name="connsiteY2" fmla="*/ 1000286 h 2000571"/>
              <a:gd name="connsiteX3" fmla="*/ 1311158 w 1860316"/>
              <a:gd name="connsiteY3" fmla="*/ 2000571 h 2000571"/>
              <a:gd name="connsiteX4" fmla="*/ 0 w 1860316"/>
              <a:gd name="connsiteY4" fmla="*/ 2000571 h 2000571"/>
              <a:gd name="connsiteX5" fmla="*/ 0 w 1860316"/>
              <a:gd name="connsiteY5" fmla="*/ 9525 h 200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0316" h="2000571">
                <a:moveTo>
                  <a:pt x="0" y="9525"/>
                </a:moveTo>
                <a:lnTo>
                  <a:pt x="1311158" y="0"/>
                </a:lnTo>
                <a:lnTo>
                  <a:pt x="1860316" y="1000286"/>
                </a:lnTo>
                <a:lnTo>
                  <a:pt x="1311158" y="2000571"/>
                </a:lnTo>
                <a:lnTo>
                  <a:pt x="0" y="2000571"/>
                </a:lnTo>
                <a:lnTo>
                  <a:pt x="0" y="9525"/>
                </a:lnTo>
                <a:close/>
              </a:path>
            </a:pathLst>
          </a:custGeom>
          <a:solidFill>
            <a:srgbClr val="28449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fr-BE" sz="1200" b="1">
              <a:solidFill>
                <a:srgbClr val="0F5494"/>
              </a:solidFill>
              <a:latin typeface="Verdana" pitchFamily="34" charset="0"/>
            </a:endParaRPr>
          </a:p>
        </p:txBody>
      </p:sp>
      <p:sp>
        <p:nvSpPr>
          <p:cNvPr id="39" name="Flèche : bas 38">
            <a:extLst>
              <a:ext uri="{FF2B5EF4-FFF2-40B4-BE49-F238E27FC236}">
                <a16:creationId xmlns:a16="http://schemas.microsoft.com/office/drawing/2014/main" id="{D2457682-D0FC-444E-BEC9-DD1E37049989}"/>
              </a:ext>
            </a:extLst>
          </p:cNvPr>
          <p:cNvSpPr/>
          <p:nvPr/>
        </p:nvSpPr>
        <p:spPr bwMode="auto">
          <a:xfrm>
            <a:off x="6089180" y="3531477"/>
            <a:ext cx="622688" cy="815163"/>
          </a:xfrm>
          <a:prstGeom prst="downArrow">
            <a:avLst/>
          </a:prstGeom>
          <a:gradFill flip="none" rotWithShape="1">
            <a:gsLst>
              <a:gs pos="0">
                <a:srgbClr val="2D9E48"/>
              </a:gs>
              <a:gs pos="100000">
                <a:srgbClr val="89C765"/>
              </a:gs>
            </a:gsLst>
            <a:lin ang="54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fr-BE" sz="1200">
              <a:solidFill>
                <a:srgbClr val="0F5494"/>
              </a:solidFill>
              <a:latin typeface="+mj-lt"/>
            </a:endParaRPr>
          </a:p>
        </p:txBody>
      </p:sp>
      <p:sp>
        <p:nvSpPr>
          <p:cNvPr id="41" name="Flèche : bas 40">
            <a:extLst>
              <a:ext uri="{FF2B5EF4-FFF2-40B4-BE49-F238E27FC236}">
                <a16:creationId xmlns:a16="http://schemas.microsoft.com/office/drawing/2014/main" id="{E8BCA832-D550-49ED-804C-0DBEF7BB23F7}"/>
              </a:ext>
            </a:extLst>
          </p:cNvPr>
          <p:cNvSpPr/>
          <p:nvPr/>
        </p:nvSpPr>
        <p:spPr bwMode="auto">
          <a:xfrm rot="16200000">
            <a:off x="4996552" y="2637292"/>
            <a:ext cx="622688" cy="614665"/>
          </a:xfrm>
          <a:prstGeom prst="downArrow">
            <a:avLst/>
          </a:prstGeom>
          <a:gradFill flip="none" rotWithShape="1">
            <a:gsLst>
              <a:gs pos="0">
                <a:srgbClr val="2D9E48"/>
              </a:gs>
              <a:gs pos="100000">
                <a:srgbClr val="89C765"/>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fr-BE" sz="1200" dirty="0">
              <a:solidFill>
                <a:srgbClr val="0F5494"/>
              </a:solidFill>
              <a:latin typeface="+mj-lt"/>
            </a:endParaRPr>
          </a:p>
        </p:txBody>
      </p:sp>
      <p:sp>
        <p:nvSpPr>
          <p:cNvPr id="42" name="Flèche : bas 41">
            <a:extLst>
              <a:ext uri="{FF2B5EF4-FFF2-40B4-BE49-F238E27FC236}">
                <a16:creationId xmlns:a16="http://schemas.microsoft.com/office/drawing/2014/main" id="{1F071F7C-BA3C-40B6-B8B5-90C85CF498F2}"/>
              </a:ext>
            </a:extLst>
          </p:cNvPr>
          <p:cNvSpPr/>
          <p:nvPr/>
        </p:nvSpPr>
        <p:spPr bwMode="auto">
          <a:xfrm rot="16200000">
            <a:off x="2459216" y="2718821"/>
            <a:ext cx="622688" cy="491842"/>
          </a:xfrm>
          <a:prstGeom prst="downArrow">
            <a:avLst/>
          </a:prstGeom>
          <a:gradFill flip="none" rotWithShape="1">
            <a:gsLst>
              <a:gs pos="0">
                <a:srgbClr val="2D9E48"/>
              </a:gs>
              <a:gs pos="100000">
                <a:srgbClr val="89C765"/>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fr-BE" sz="1200">
              <a:solidFill>
                <a:srgbClr val="0F5494"/>
              </a:solidFill>
              <a:latin typeface="+mj-lt"/>
            </a:endParaRPr>
          </a:p>
        </p:txBody>
      </p:sp>
      <p:sp>
        <p:nvSpPr>
          <p:cNvPr id="43" name="Flèche : bas 42">
            <a:extLst>
              <a:ext uri="{FF2B5EF4-FFF2-40B4-BE49-F238E27FC236}">
                <a16:creationId xmlns:a16="http://schemas.microsoft.com/office/drawing/2014/main" id="{AEB3F45A-5141-4D39-8F21-E80A7CDAF151}"/>
              </a:ext>
            </a:extLst>
          </p:cNvPr>
          <p:cNvSpPr/>
          <p:nvPr/>
        </p:nvSpPr>
        <p:spPr bwMode="auto">
          <a:xfrm rot="10800000">
            <a:off x="2315288" y="3559615"/>
            <a:ext cx="622688" cy="614665"/>
          </a:xfrm>
          <a:prstGeom prst="downArrow">
            <a:avLst/>
          </a:prstGeom>
          <a:gradFill flip="none" rotWithShape="1">
            <a:gsLst>
              <a:gs pos="0">
                <a:srgbClr val="2D9E48"/>
              </a:gs>
              <a:gs pos="100000">
                <a:srgbClr val="89C765"/>
              </a:gs>
            </a:gsLst>
            <a:lin ang="54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fr-BE" sz="1200">
              <a:solidFill>
                <a:srgbClr val="0F5494"/>
              </a:solidFill>
              <a:latin typeface="+mj-lt"/>
            </a:endParaRPr>
          </a:p>
        </p:txBody>
      </p:sp>
      <p:sp>
        <p:nvSpPr>
          <p:cNvPr id="45" name="Rectangle 44">
            <a:extLst>
              <a:ext uri="{FF2B5EF4-FFF2-40B4-BE49-F238E27FC236}">
                <a16:creationId xmlns:a16="http://schemas.microsoft.com/office/drawing/2014/main" id="{C2602A4B-3DD5-4FFB-B80A-A86CB7DB55CE}"/>
              </a:ext>
            </a:extLst>
          </p:cNvPr>
          <p:cNvSpPr/>
          <p:nvPr/>
        </p:nvSpPr>
        <p:spPr bwMode="auto">
          <a:xfrm>
            <a:off x="3526996" y="2417796"/>
            <a:ext cx="1475656" cy="1113680"/>
          </a:xfrm>
          <a:prstGeom prst="rect">
            <a:avLst/>
          </a:prstGeom>
          <a:solidFill>
            <a:schemeClr val="bg1"/>
          </a:solidFill>
          <a:ln w="28575" cap="flat" cmpd="sng" algn="ctr">
            <a:solidFill>
              <a:srgbClr val="2D9E4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fr-BE" sz="1200">
              <a:solidFill>
                <a:srgbClr val="0F5494"/>
              </a:solidFill>
              <a:latin typeface="Verdana" pitchFamily="34" charset="0"/>
            </a:endParaRPr>
          </a:p>
        </p:txBody>
      </p:sp>
      <p:sp>
        <p:nvSpPr>
          <p:cNvPr id="46" name="Rectangle 45">
            <a:extLst>
              <a:ext uri="{FF2B5EF4-FFF2-40B4-BE49-F238E27FC236}">
                <a16:creationId xmlns:a16="http://schemas.microsoft.com/office/drawing/2014/main" id="{6BAA85A0-2B4A-4E9F-A08E-57DC786FA3E4}"/>
              </a:ext>
            </a:extLst>
          </p:cNvPr>
          <p:cNvSpPr/>
          <p:nvPr/>
        </p:nvSpPr>
        <p:spPr bwMode="auto">
          <a:xfrm>
            <a:off x="5651740" y="2417796"/>
            <a:ext cx="1475656" cy="1113680"/>
          </a:xfrm>
          <a:prstGeom prst="rect">
            <a:avLst/>
          </a:prstGeom>
          <a:solidFill>
            <a:schemeClr val="bg1"/>
          </a:solidFill>
          <a:ln w="28575" cap="flat" cmpd="sng" algn="ctr">
            <a:solidFill>
              <a:srgbClr val="2D9E4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fr-BE" sz="1200">
              <a:solidFill>
                <a:srgbClr val="0F5494"/>
              </a:solidFill>
              <a:latin typeface="Verdana" pitchFamily="34" charset="0"/>
            </a:endParaRPr>
          </a:p>
        </p:txBody>
      </p:sp>
      <p:sp>
        <p:nvSpPr>
          <p:cNvPr id="55" name="Espace réservé du contenu 8">
            <a:extLst>
              <a:ext uri="{FF2B5EF4-FFF2-40B4-BE49-F238E27FC236}">
                <a16:creationId xmlns:a16="http://schemas.microsoft.com/office/drawing/2014/main" id="{A830E6B3-F5A5-4AFD-B7E2-6E88BB28163F}"/>
              </a:ext>
            </a:extLst>
          </p:cNvPr>
          <p:cNvSpPr txBox="1">
            <a:spLocks/>
          </p:cNvSpPr>
          <p:nvPr/>
        </p:nvSpPr>
        <p:spPr>
          <a:xfrm>
            <a:off x="3465164" y="2458601"/>
            <a:ext cx="1634819" cy="883143"/>
          </a:xfrm>
          <a:prstGeom prst="rect">
            <a:avLst/>
          </a:prstGeom>
        </p:spPr>
        <p:txBody>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pPr>
            <a:r>
              <a:rPr lang="en-GB" sz="1600" b="1" i="0" kern="0" dirty="0">
                <a:solidFill>
                  <a:srgbClr val="2D9E48"/>
                </a:solidFill>
                <a:latin typeface="+mn-lt"/>
              </a:rPr>
              <a:t>Foreign Exchange Reserves </a:t>
            </a:r>
            <a:r>
              <a:rPr lang="fr-BE" sz="1600" b="1" i="0" kern="0" dirty="0">
                <a:solidFill>
                  <a:srgbClr val="2D9E48"/>
                </a:solidFill>
                <a:latin typeface="+mn-lt"/>
              </a:rPr>
              <a:t>(€)</a:t>
            </a:r>
          </a:p>
        </p:txBody>
      </p:sp>
      <p:sp>
        <p:nvSpPr>
          <p:cNvPr id="56" name="Espace réservé du contenu 8">
            <a:extLst>
              <a:ext uri="{FF2B5EF4-FFF2-40B4-BE49-F238E27FC236}">
                <a16:creationId xmlns:a16="http://schemas.microsoft.com/office/drawing/2014/main" id="{74DD3C92-1013-46C7-A303-D85E562464AB}"/>
              </a:ext>
            </a:extLst>
          </p:cNvPr>
          <p:cNvSpPr txBox="1">
            <a:spLocks/>
          </p:cNvSpPr>
          <p:nvPr/>
        </p:nvSpPr>
        <p:spPr>
          <a:xfrm>
            <a:off x="5651740" y="2626061"/>
            <a:ext cx="1475656" cy="637129"/>
          </a:xfrm>
          <a:prstGeom prst="rect">
            <a:avLst/>
          </a:prstGeom>
        </p:spPr>
        <p:txBody>
          <a:bodyP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spcBef>
                <a:spcPct val="0"/>
              </a:spcBef>
              <a:buClrTx/>
              <a:buNone/>
              <a:defRPr/>
            </a:pPr>
            <a:r>
              <a:rPr lang="en-GB" sz="1600" b="1" i="0" kern="0" dirty="0">
                <a:solidFill>
                  <a:srgbClr val="2D9E48"/>
                </a:solidFill>
                <a:latin typeface="+mn-lt"/>
              </a:rPr>
              <a:t>Treasury Account</a:t>
            </a:r>
          </a:p>
        </p:txBody>
      </p:sp>
      <p:sp>
        <p:nvSpPr>
          <p:cNvPr id="57" name="Rectangle 56">
            <a:extLst>
              <a:ext uri="{FF2B5EF4-FFF2-40B4-BE49-F238E27FC236}">
                <a16:creationId xmlns:a16="http://schemas.microsoft.com/office/drawing/2014/main" id="{E389EB45-3448-4FC7-A0C3-2F0F779F3F41}"/>
              </a:ext>
            </a:extLst>
          </p:cNvPr>
          <p:cNvSpPr/>
          <p:nvPr/>
        </p:nvSpPr>
        <p:spPr bwMode="auto">
          <a:xfrm>
            <a:off x="926159" y="2417796"/>
            <a:ext cx="1602620" cy="1113680"/>
          </a:xfrm>
          <a:prstGeom prst="rect">
            <a:avLst/>
          </a:prstGeom>
          <a:noFill/>
          <a:ln w="28575" cap="flat" cmpd="sng" algn="ctr">
            <a:solidFill>
              <a:srgbClr val="2D9E4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fr-BE" sz="1200">
              <a:solidFill>
                <a:srgbClr val="0F5494"/>
              </a:solidFill>
              <a:latin typeface="Verdana" pitchFamily="34" charset="0"/>
            </a:endParaRPr>
          </a:p>
        </p:txBody>
      </p:sp>
      <p:sp>
        <p:nvSpPr>
          <p:cNvPr id="58" name="Espace réservé du contenu 8">
            <a:extLst>
              <a:ext uri="{FF2B5EF4-FFF2-40B4-BE49-F238E27FC236}">
                <a16:creationId xmlns:a16="http://schemas.microsoft.com/office/drawing/2014/main" id="{2EE29DB4-D2B2-4845-B439-A1E7F55A6CAC}"/>
              </a:ext>
            </a:extLst>
          </p:cNvPr>
          <p:cNvSpPr txBox="1">
            <a:spLocks/>
          </p:cNvSpPr>
          <p:nvPr/>
        </p:nvSpPr>
        <p:spPr>
          <a:xfrm>
            <a:off x="910827" y="2441397"/>
            <a:ext cx="1613811" cy="1121436"/>
          </a:xfrm>
          <a:prstGeom prst="rect">
            <a:avLst/>
          </a:prstGeom>
        </p:spPr>
        <p:txBody>
          <a:bodyPr anchor="ct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defRPr/>
            </a:pPr>
            <a:r>
              <a:rPr lang="en-GB" sz="1600" b="1" i="0" kern="0" dirty="0">
                <a:solidFill>
                  <a:srgbClr val="2D9E48"/>
                </a:solidFill>
                <a:latin typeface="+mn-lt"/>
              </a:rPr>
              <a:t>EC External </a:t>
            </a:r>
          </a:p>
          <a:p>
            <a:pPr marL="0" indent="0" algn="ctr">
              <a:buNone/>
              <a:defRPr/>
            </a:pPr>
            <a:r>
              <a:rPr lang="en-GB" sz="1600" b="1" i="0" kern="0" dirty="0">
                <a:solidFill>
                  <a:srgbClr val="2D9E48"/>
                </a:solidFill>
                <a:latin typeface="+mn-lt"/>
              </a:rPr>
              <a:t>Assistance €</a:t>
            </a:r>
          </a:p>
        </p:txBody>
      </p:sp>
      <p:sp>
        <p:nvSpPr>
          <p:cNvPr id="59" name="Espace réservé du contenu 8">
            <a:extLst>
              <a:ext uri="{FF2B5EF4-FFF2-40B4-BE49-F238E27FC236}">
                <a16:creationId xmlns:a16="http://schemas.microsoft.com/office/drawing/2014/main" id="{BCE184F7-7376-4D87-9346-FE27DC8B4520}"/>
              </a:ext>
            </a:extLst>
          </p:cNvPr>
          <p:cNvSpPr txBox="1">
            <a:spLocks/>
          </p:cNvSpPr>
          <p:nvPr/>
        </p:nvSpPr>
        <p:spPr>
          <a:xfrm>
            <a:off x="8251186" y="1938275"/>
            <a:ext cx="1703518" cy="2000573"/>
          </a:xfrm>
          <a:prstGeom prst="rect">
            <a:avLst/>
          </a:prstGeom>
        </p:spPr>
        <p:txBody>
          <a:bodyPr anchor="ct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0" indent="0" algn="ctr">
              <a:buNone/>
              <a:defRPr/>
            </a:pPr>
            <a:r>
              <a:rPr lang="en-GB" sz="1600" b="1" i="0" kern="0" dirty="0">
                <a:solidFill>
                  <a:schemeClr val="bg1"/>
                </a:solidFill>
                <a:latin typeface="+mn-lt"/>
              </a:rPr>
              <a:t>Tax &amp; </a:t>
            </a:r>
          </a:p>
          <a:p>
            <a:pPr marL="0" indent="0" algn="ctr">
              <a:buNone/>
              <a:defRPr/>
            </a:pPr>
            <a:r>
              <a:rPr lang="en-GB" sz="1600" b="1" i="0" kern="0" dirty="0">
                <a:solidFill>
                  <a:schemeClr val="bg1"/>
                </a:solidFill>
                <a:latin typeface="+mn-lt"/>
              </a:rPr>
              <a:t>non tax revenues (incl. financing)</a:t>
            </a:r>
          </a:p>
        </p:txBody>
      </p:sp>
      <p:pic>
        <p:nvPicPr>
          <p:cNvPr id="61" name="Image 60">
            <a:extLst>
              <a:ext uri="{FF2B5EF4-FFF2-40B4-BE49-F238E27FC236}">
                <a16:creationId xmlns:a16="http://schemas.microsoft.com/office/drawing/2014/main" id="{8C4C265F-BBDA-461A-9E8D-176310E7C6B2}"/>
              </a:ext>
            </a:extLst>
          </p:cNvPr>
          <p:cNvPicPr>
            <a:picLocks noChangeAspect="1"/>
          </p:cNvPicPr>
          <p:nvPr/>
        </p:nvPicPr>
        <p:blipFill>
          <a:blip r:embed="rId4"/>
          <a:stretch>
            <a:fillRect/>
          </a:stretch>
        </p:blipFill>
        <p:spPr>
          <a:xfrm flipH="1">
            <a:off x="6243234" y="3209889"/>
            <a:ext cx="757460" cy="771435"/>
          </a:xfrm>
          <a:prstGeom prst="rect">
            <a:avLst/>
          </a:prstGeom>
        </p:spPr>
      </p:pic>
      <p:sp>
        <p:nvSpPr>
          <p:cNvPr id="62" name="Rectangle 61">
            <a:extLst>
              <a:ext uri="{FF2B5EF4-FFF2-40B4-BE49-F238E27FC236}">
                <a16:creationId xmlns:a16="http://schemas.microsoft.com/office/drawing/2014/main" id="{72E8AFFA-BF7B-496C-8D89-432B4C152AF7}"/>
              </a:ext>
            </a:extLst>
          </p:cNvPr>
          <p:cNvSpPr/>
          <p:nvPr/>
        </p:nvSpPr>
        <p:spPr bwMode="auto">
          <a:xfrm>
            <a:off x="5058160" y="4546832"/>
            <a:ext cx="4248472" cy="1110008"/>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1" hangingPunct="1"/>
            <a:r>
              <a:rPr lang="en-GB" sz="1400" b="1" dirty="0"/>
              <a:t>Budget implementation through the partner country's </a:t>
            </a:r>
            <a:r>
              <a:rPr lang="en-GB" altLang="fr-FR" sz="1400" b="1" dirty="0"/>
              <a:t>Public Financial Management </a:t>
            </a:r>
            <a:r>
              <a:rPr lang="en-GB" sz="1400" b="1" dirty="0"/>
              <a:t>System, subject to its previous positive eligibility assessment</a:t>
            </a:r>
          </a:p>
        </p:txBody>
      </p:sp>
      <p:pic>
        <p:nvPicPr>
          <p:cNvPr id="63" name="Image 62">
            <a:extLst>
              <a:ext uri="{FF2B5EF4-FFF2-40B4-BE49-F238E27FC236}">
                <a16:creationId xmlns:a16="http://schemas.microsoft.com/office/drawing/2014/main" id="{E68CEFD7-FE48-43ED-ACA7-98541481196E}"/>
              </a:ext>
            </a:extLst>
          </p:cNvPr>
          <p:cNvPicPr>
            <a:picLocks noChangeAspect="1"/>
          </p:cNvPicPr>
          <p:nvPr/>
        </p:nvPicPr>
        <p:blipFill>
          <a:blip r:embed="rId5"/>
          <a:stretch>
            <a:fillRect/>
          </a:stretch>
        </p:blipFill>
        <p:spPr>
          <a:xfrm>
            <a:off x="6454928" y="3392174"/>
            <a:ext cx="334072" cy="254042"/>
          </a:xfrm>
          <a:prstGeom prst="rect">
            <a:avLst/>
          </a:prstGeom>
        </p:spPr>
      </p:pic>
      <p:pic>
        <p:nvPicPr>
          <p:cNvPr id="64" name="Image 63">
            <a:extLst>
              <a:ext uri="{FF2B5EF4-FFF2-40B4-BE49-F238E27FC236}">
                <a16:creationId xmlns:a16="http://schemas.microsoft.com/office/drawing/2014/main" id="{D5882195-2B1C-4CCB-AABD-69FD7155FD93}"/>
              </a:ext>
            </a:extLst>
          </p:cNvPr>
          <p:cNvPicPr>
            <a:picLocks noChangeAspect="1"/>
          </p:cNvPicPr>
          <p:nvPr/>
        </p:nvPicPr>
        <p:blipFill>
          <a:blip r:embed="rId4"/>
          <a:stretch>
            <a:fillRect/>
          </a:stretch>
        </p:blipFill>
        <p:spPr>
          <a:xfrm flipH="1">
            <a:off x="8788579" y="5207258"/>
            <a:ext cx="757460" cy="771435"/>
          </a:xfrm>
          <a:prstGeom prst="rect">
            <a:avLst/>
          </a:prstGeom>
        </p:spPr>
      </p:pic>
      <p:pic>
        <p:nvPicPr>
          <p:cNvPr id="68" name="Image 67">
            <a:extLst>
              <a:ext uri="{FF2B5EF4-FFF2-40B4-BE49-F238E27FC236}">
                <a16:creationId xmlns:a16="http://schemas.microsoft.com/office/drawing/2014/main" id="{9DFDC783-3EEB-470F-951D-1F4296097E62}"/>
              </a:ext>
            </a:extLst>
          </p:cNvPr>
          <p:cNvPicPr>
            <a:picLocks noChangeAspect="1"/>
          </p:cNvPicPr>
          <p:nvPr/>
        </p:nvPicPr>
        <p:blipFill>
          <a:blip r:embed="rId5"/>
          <a:stretch>
            <a:fillRect/>
          </a:stretch>
        </p:blipFill>
        <p:spPr>
          <a:xfrm>
            <a:off x="9000273" y="5384587"/>
            <a:ext cx="334072" cy="254042"/>
          </a:xfrm>
          <a:prstGeom prst="rect">
            <a:avLst/>
          </a:prstGeom>
        </p:spPr>
      </p:pic>
      <p:sp>
        <p:nvSpPr>
          <p:cNvPr id="70" name="Rectangle 69">
            <a:extLst>
              <a:ext uri="{FF2B5EF4-FFF2-40B4-BE49-F238E27FC236}">
                <a16:creationId xmlns:a16="http://schemas.microsoft.com/office/drawing/2014/main" id="{81587209-CAEF-4AF2-9410-A72C343DAB57}"/>
              </a:ext>
            </a:extLst>
          </p:cNvPr>
          <p:cNvSpPr/>
          <p:nvPr/>
        </p:nvSpPr>
        <p:spPr bwMode="auto">
          <a:xfrm>
            <a:off x="939414" y="4175263"/>
            <a:ext cx="1998563" cy="965340"/>
          </a:xfrm>
          <a:prstGeom prst="rect">
            <a:avLst/>
          </a:prstGeom>
          <a:solidFill>
            <a:schemeClr val="bg1"/>
          </a:solidFill>
          <a:ln w="28575" cap="flat" cmpd="sng" algn="ctr">
            <a:solidFill>
              <a:srgbClr val="2D9E4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fr-BE" sz="1200">
              <a:solidFill>
                <a:srgbClr val="0F5494"/>
              </a:solidFill>
              <a:latin typeface="Verdana" pitchFamily="34" charset="0"/>
            </a:endParaRPr>
          </a:p>
        </p:txBody>
      </p:sp>
      <p:sp>
        <p:nvSpPr>
          <p:cNvPr id="71" name="Espace réservé du contenu 8">
            <a:extLst>
              <a:ext uri="{FF2B5EF4-FFF2-40B4-BE49-F238E27FC236}">
                <a16:creationId xmlns:a16="http://schemas.microsoft.com/office/drawing/2014/main" id="{1A249854-EA52-4F8B-942D-8D22FDD71998}"/>
              </a:ext>
            </a:extLst>
          </p:cNvPr>
          <p:cNvSpPr txBox="1">
            <a:spLocks/>
          </p:cNvSpPr>
          <p:nvPr/>
        </p:nvSpPr>
        <p:spPr>
          <a:xfrm>
            <a:off x="939412" y="4186504"/>
            <a:ext cx="1998562" cy="938989"/>
          </a:xfrm>
          <a:prstGeom prst="rect">
            <a:avLst/>
          </a:prstGeom>
        </p:spPr>
        <p:txBody>
          <a:bodyPr anchor="ctr"/>
          <a:lstStyle>
            <a:lvl1pPr marL="342900" indent="-342900" algn="l" rtl="0" fontAlgn="base">
              <a:spcBef>
                <a:spcPct val="20000"/>
              </a:spcBef>
              <a:spcAft>
                <a:spcPct val="0"/>
              </a:spcAft>
              <a:buClr>
                <a:schemeClr val="bg1"/>
              </a:buClr>
              <a:buChar char="•"/>
              <a:defRPr sz="2400" i="1">
                <a:solidFill>
                  <a:srgbClr val="0F5494"/>
                </a:solidFill>
                <a:latin typeface="EC Square Sans Pro Medium" panose="02000500000000020004" pitchFamily="50" charset="0"/>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EC Square Sans Pro Medium" panose="02000500000000020004" pitchFamily="50" charset="0"/>
              </a:defRPr>
            </a:lvl2pPr>
            <a:lvl3pPr marL="1143000" indent="-228600" algn="l" rtl="0" fontAlgn="base">
              <a:spcBef>
                <a:spcPct val="20000"/>
              </a:spcBef>
              <a:spcAft>
                <a:spcPct val="0"/>
              </a:spcAft>
              <a:defRPr sz="1400">
                <a:solidFill>
                  <a:srgbClr val="0F5494"/>
                </a:solidFill>
                <a:latin typeface="EC Square Sans Pro Medium" panose="02000500000000020004" pitchFamily="50" charset="0"/>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lvl="0" algn="ctr">
              <a:buClr>
                <a:srgbClr val="FFFFFF"/>
              </a:buClr>
              <a:buNone/>
              <a:defRPr/>
            </a:pPr>
            <a:r>
              <a:rPr lang="en-GB" sz="1600" b="1" i="0" kern="0" dirty="0">
                <a:solidFill>
                  <a:srgbClr val="2D9E48"/>
                </a:solidFill>
                <a:latin typeface="+mn-lt"/>
              </a:rPr>
              <a:t>Conditions for</a:t>
            </a:r>
          </a:p>
          <a:p>
            <a:pPr lvl="0" algn="ctr">
              <a:buClr>
                <a:srgbClr val="FFFFFF"/>
              </a:buClr>
              <a:buNone/>
              <a:defRPr/>
            </a:pPr>
            <a:r>
              <a:rPr lang="en-GB" sz="1600" b="1" i="0" kern="0" dirty="0">
                <a:solidFill>
                  <a:srgbClr val="2D9E48"/>
                </a:solidFill>
                <a:latin typeface="+mn-lt"/>
              </a:rPr>
              <a:t>disbursement</a:t>
            </a:r>
          </a:p>
        </p:txBody>
      </p:sp>
      <p:pic>
        <p:nvPicPr>
          <p:cNvPr id="72" name="Image 71">
            <a:extLst>
              <a:ext uri="{FF2B5EF4-FFF2-40B4-BE49-F238E27FC236}">
                <a16:creationId xmlns:a16="http://schemas.microsoft.com/office/drawing/2014/main" id="{37493E55-7B55-4722-973D-7A9835EAB969}"/>
              </a:ext>
            </a:extLst>
          </p:cNvPr>
          <p:cNvPicPr>
            <a:picLocks noChangeAspect="1"/>
          </p:cNvPicPr>
          <p:nvPr/>
        </p:nvPicPr>
        <p:blipFill>
          <a:blip r:embed="rId6"/>
          <a:stretch>
            <a:fillRect/>
          </a:stretch>
        </p:blipFill>
        <p:spPr>
          <a:xfrm>
            <a:off x="7578441" y="3676390"/>
            <a:ext cx="747625" cy="748059"/>
          </a:xfrm>
          <a:prstGeom prst="rect">
            <a:avLst/>
          </a:prstGeom>
        </p:spPr>
      </p:pic>
      <p:pic>
        <p:nvPicPr>
          <p:cNvPr id="73" name="Image 72">
            <a:extLst>
              <a:ext uri="{FF2B5EF4-FFF2-40B4-BE49-F238E27FC236}">
                <a16:creationId xmlns:a16="http://schemas.microsoft.com/office/drawing/2014/main" id="{EF951AB9-046E-47C9-89DD-3D5E917E0152}"/>
              </a:ext>
            </a:extLst>
          </p:cNvPr>
          <p:cNvPicPr>
            <a:picLocks noChangeAspect="1"/>
          </p:cNvPicPr>
          <p:nvPr/>
        </p:nvPicPr>
        <p:blipFill>
          <a:blip r:embed="rId6"/>
          <a:stretch>
            <a:fillRect/>
          </a:stretch>
        </p:blipFill>
        <p:spPr>
          <a:xfrm>
            <a:off x="2582344" y="4896601"/>
            <a:ext cx="747625" cy="748059"/>
          </a:xfrm>
          <a:prstGeom prst="rect">
            <a:avLst/>
          </a:prstGeom>
        </p:spPr>
      </p:pic>
      <p:pic>
        <p:nvPicPr>
          <p:cNvPr id="74" name="Image 73">
            <a:extLst>
              <a:ext uri="{FF2B5EF4-FFF2-40B4-BE49-F238E27FC236}">
                <a16:creationId xmlns:a16="http://schemas.microsoft.com/office/drawing/2014/main" id="{D616BDA2-5F87-4CF5-B491-0C9C2BD8023A}"/>
              </a:ext>
            </a:extLst>
          </p:cNvPr>
          <p:cNvPicPr>
            <a:picLocks noChangeAspect="1"/>
          </p:cNvPicPr>
          <p:nvPr/>
        </p:nvPicPr>
        <p:blipFill>
          <a:blip r:embed="rId6"/>
          <a:stretch>
            <a:fillRect/>
          </a:stretch>
        </p:blipFill>
        <p:spPr>
          <a:xfrm>
            <a:off x="8798415" y="1450489"/>
            <a:ext cx="747625" cy="748059"/>
          </a:xfrm>
          <a:prstGeom prst="rect">
            <a:avLst/>
          </a:prstGeom>
        </p:spPr>
      </p:pic>
      <p:sp>
        <p:nvSpPr>
          <p:cNvPr id="5" name="Rectangle 4">
            <a:extLst>
              <a:ext uri="{FF2B5EF4-FFF2-40B4-BE49-F238E27FC236}">
                <a16:creationId xmlns:a16="http://schemas.microsoft.com/office/drawing/2014/main" id="{1B32B2D8-A80D-4B5E-8C39-2CB3337C09D0}"/>
              </a:ext>
            </a:extLst>
          </p:cNvPr>
          <p:cNvSpPr/>
          <p:nvPr/>
        </p:nvSpPr>
        <p:spPr>
          <a:xfrm>
            <a:off x="3698709" y="1743474"/>
            <a:ext cx="3267477" cy="646331"/>
          </a:xfrm>
          <a:prstGeom prst="rect">
            <a:avLst/>
          </a:prstGeom>
        </p:spPr>
        <p:txBody>
          <a:bodyPr wrap="square">
            <a:spAutoFit/>
          </a:bodyPr>
          <a:lstStyle/>
          <a:p>
            <a:pPr lvl="0" algn="ctr">
              <a:defRPr/>
            </a:pPr>
            <a:r>
              <a:rPr lang="en-GB" b="1" kern="0" cap="all" dirty="0">
                <a:solidFill>
                  <a:schemeClr val="bg1"/>
                </a:solidFill>
              </a:rPr>
              <a:t>Partner country</a:t>
            </a:r>
            <a:r>
              <a:rPr lang="ja-JP" altLang="en-GB" b="1" kern="0" cap="all" dirty="0">
                <a:solidFill>
                  <a:schemeClr val="bg1"/>
                </a:solidFill>
              </a:rPr>
              <a:t>’</a:t>
            </a:r>
            <a:r>
              <a:rPr lang="en-GB" b="1" kern="0" cap="all" dirty="0">
                <a:solidFill>
                  <a:schemeClr val="bg1"/>
                </a:solidFill>
              </a:rPr>
              <a:t>s Central Bank</a:t>
            </a:r>
          </a:p>
        </p:txBody>
      </p:sp>
    </p:spTree>
    <p:extLst>
      <p:ext uri="{BB962C8B-B14F-4D97-AF65-F5344CB8AC3E}">
        <p14:creationId xmlns:p14="http://schemas.microsoft.com/office/powerpoint/2010/main" val="6817009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ctrTitle"/>
          </p:nvPr>
        </p:nvSpPr>
        <p:spPr>
          <a:xfrm>
            <a:off x="1844676" y="1124745"/>
            <a:ext cx="9272057" cy="1583283"/>
          </a:xfrm>
        </p:spPr>
        <p:txBody>
          <a:bodyPr anchor="t"/>
          <a:lstStyle/>
          <a:p>
            <a:pPr algn="ctr">
              <a:defRPr/>
            </a:pPr>
            <a:r>
              <a:rPr lang="en-US" sz="4800" dirty="0">
                <a:latin typeface="EC Square Sans Pro" panose="020B0506040000020004" pitchFamily="34" charset="0"/>
              </a:rPr>
              <a:t/>
            </a:r>
            <a:br>
              <a:rPr lang="en-US" sz="4800" dirty="0">
                <a:latin typeface="EC Square Sans Pro" panose="020B0506040000020004" pitchFamily="34" charset="0"/>
              </a:rPr>
            </a:br>
            <a:r>
              <a:rPr lang="en-US" sz="4800" dirty="0">
                <a:latin typeface="EC Square Sans Pro" panose="020B0506040000020004" pitchFamily="34" charset="0"/>
              </a:rPr>
              <a:t> </a:t>
            </a:r>
            <a:r>
              <a:rPr lang="en-GB" sz="4800" dirty="0">
                <a:latin typeface="EC Square Sans Pro" panose="020B0506040000020004" pitchFamily="34" charset="0"/>
              </a:rPr>
              <a:t>Budget Support &amp; Invest Climate</a:t>
            </a:r>
            <a:endParaRPr lang="fr-FR" sz="4800" dirty="0">
              <a:latin typeface="EC Square Sans Pro" panose="020B0506040000020004" pitchFamily="34" charset="0"/>
            </a:endParaRPr>
          </a:p>
        </p:txBody>
      </p:sp>
      <p:sp>
        <p:nvSpPr>
          <p:cNvPr id="20483" name="Subtitle 1"/>
          <p:cNvSpPr>
            <a:spLocks noGrp="1"/>
          </p:cNvSpPr>
          <p:nvPr>
            <p:ph type="subTitle" idx="1"/>
          </p:nvPr>
        </p:nvSpPr>
        <p:spPr>
          <a:xfrm>
            <a:off x="2135187" y="2924945"/>
            <a:ext cx="8981546" cy="2232247"/>
          </a:xfrm>
        </p:spPr>
        <p:txBody>
          <a:bodyPr/>
          <a:lstStyle/>
          <a:p>
            <a:pPr marL="571500" indent="-571500">
              <a:buClr>
                <a:schemeClr val="bg1"/>
              </a:buClr>
              <a:buFont typeface="+mj-lt"/>
              <a:buAutoNum type="romanUcPeriod"/>
            </a:pPr>
            <a:r>
              <a:rPr lang="en-GB" sz="2800" dirty="0" smtClean="0">
                <a:latin typeface="EC Square Sans Pro" panose="020B0506040000020004" pitchFamily="34" charset="0"/>
                <a:ea typeface="+mj-ea"/>
                <a:cs typeface="+mj-cs"/>
              </a:rPr>
              <a:t>Budget support – a refresher</a:t>
            </a:r>
            <a:endParaRPr lang="en-GB" sz="2800" dirty="0">
              <a:latin typeface="EC Square Sans Pro" panose="020B0506040000020004" pitchFamily="34" charset="0"/>
              <a:ea typeface="+mj-ea"/>
              <a:cs typeface="+mj-cs"/>
            </a:endParaRPr>
          </a:p>
          <a:p>
            <a:pPr marL="571500" indent="-571500">
              <a:buClr>
                <a:schemeClr val="bg1"/>
              </a:buClr>
              <a:buFont typeface="+mj-lt"/>
              <a:buAutoNum type="romanUcPeriod"/>
            </a:pPr>
            <a:r>
              <a:rPr lang="fr-BE" sz="2800" dirty="0">
                <a:latin typeface="EC Square Sans Pro" panose="020B0506040000020004" pitchFamily="34" charset="0"/>
              </a:rPr>
              <a:t>Budget support in </a:t>
            </a:r>
            <a:r>
              <a:rPr lang="fr-BE" sz="2800" dirty="0" smtClean="0">
                <a:latin typeface="EC Square Sans Pro" panose="020B0506040000020004" pitchFamily="34" charset="0"/>
              </a:rPr>
              <a:t>relation </a:t>
            </a:r>
            <a:r>
              <a:rPr lang="en-IE" sz="2800" dirty="0" smtClean="0">
                <a:latin typeface="EC Square Sans Pro" panose="020B0506040000020004" pitchFamily="34" charset="0"/>
              </a:rPr>
              <a:t>to investment climate</a:t>
            </a:r>
          </a:p>
          <a:p>
            <a:pPr marL="571500" indent="-571500">
              <a:buClr>
                <a:schemeClr val="bg1"/>
              </a:buClr>
              <a:buFont typeface="+mj-lt"/>
              <a:buAutoNum type="romanUcPeriod"/>
            </a:pPr>
            <a:r>
              <a:rPr lang="en-IE" sz="2800" dirty="0" smtClean="0">
                <a:latin typeface="EC Square Sans Pro" panose="020B0506040000020004" pitchFamily="34" charset="0"/>
              </a:rPr>
              <a:t>Examples &amp; way forward</a:t>
            </a:r>
            <a:endParaRPr lang="en-IE" altLang="en-US" sz="2800" dirty="0">
              <a:latin typeface="EC Square Sans Pro" panose="020B0506040000020004" pitchFamily="34" charset="0"/>
            </a:endParaRPr>
          </a:p>
        </p:txBody>
      </p:sp>
    </p:spTree>
    <p:extLst>
      <p:ext uri="{BB962C8B-B14F-4D97-AF65-F5344CB8AC3E}">
        <p14:creationId xmlns:p14="http://schemas.microsoft.com/office/powerpoint/2010/main" val="3669115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20483">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9733" y="345895"/>
            <a:ext cx="10109200" cy="936625"/>
          </a:xfrm>
        </p:spPr>
        <p:txBody>
          <a:bodyPr/>
          <a:lstStyle/>
          <a:p>
            <a:pPr marL="719138"/>
            <a:r>
              <a:rPr lang="en-GB" dirty="0" smtClean="0">
                <a:latin typeface="EC Square Sans Pro" panose="020B0506040000020004" pitchFamily="34" charset="0"/>
              </a:rPr>
              <a:t>Budget support &amp; External investment plan</a:t>
            </a:r>
            <a:endParaRPr lang="en-GB" dirty="0">
              <a:latin typeface="EC Square Sans Pro" panose="020B0506040000020004" pitchFamily="34" charset="0"/>
            </a:endParaRPr>
          </a:p>
        </p:txBody>
      </p:sp>
      <p:pic>
        <p:nvPicPr>
          <p:cNvPr id="3" name="Picture 2"/>
          <p:cNvPicPr>
            <a:picLocks noChangeAspect="1"/>
          </p:cNvPicPr>
          <p:nvPr/>
        </p:nvPicPr>
        <p:blipFill>
          <a:blip r:embed="rId3"/>
          <a:stretch>
            <a:fillRect/>
          </a:stretch>
        </p:blipFill>
        <p:spPr>
          <a:xfrm>
            <a:off x="1157639" y="1948030"/>
            <a:ext cx="8468961" cy="4313451"/>
          </a:xfrm>
          <a:prstGeom prst="rect">
            <a:avLst/>
          </a:prstGeom>
        </p:spPr>
      </p:pic>
    </p:spTree>
    <p:extLst>
      <p:ext uri="{BB962C8B-B14F-4D97-AF65-F5344CB8AC3E}">
        <p14:creationId xmlns:p14="http://schemas.microsoft.com/office/powerpoint/2010/main" val="39663490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E7A3E0BC2DE344A175A9CFA169F55D" ma:contentTypeVersion="4" ma:contentTypeDescription="Create a new document." ma:contentTypeScope="" ma:versionID="780e8dcf0fee9f2f91392a67d253be3a">
  <xsd:schema xmlns:xsd="http://www.w3.org/2001/XMLSchema" xmlns:xs="http://www.w3.org/2001/XMLSchema" xmlns:p="http://schemas.microsoft.com/office/2006/metadata/properties" xmlns:ns2="798e3f15-8dbd-410c-a49f-fdfe1c53586c" targetNamespace="http://schemas.microsoft.com/office/2006/metadata/properties" ma:root="true" ma:fieldsID="f35f1e7fa57562f2ac22e97ba82d0fac" ns2:_="">
    <xsd:import namespace="798e3f15-8dbd-410c-a49f-fdfe1c53586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8e3f15-8dbd-410c-a49f-fdfe1c5358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EF213AB-82E6-4123-8FE3-EB394CE2EDC9}"/>
</file>

<file path=customXml/itemProps2.xml><?xml version="1.0" encoding="utf-8"?>
<ds:datastoreItem xmlns:ds="http://schemas.openxmlformats.org/officeDocument/2006/customXml" ds:itemID="{543FEB24-CE71-4489-8745-7EAA405F77A8}"/>
</file>

<file path=customXml/itemProps3.xml><?xml version="1.0" encoding="utf-8"?>
<ds:datastoreItem xmlns:ds="http://schemas.openxmlformats.org/officeDocument/2006/customXml" ds:itemID="{57E64510-3EA1-4CF8-9639-6FD07BACBFB3}"/>
</file>

<file path=docProps/app.xml><?xml version="1.0" encoding="utf-8"?>
<Properties xmlns="http://schemas.openxmlformats.org/officeDocument/2006/extended-properties" xmlns:vt="http://schemas.openxmlformats.org/officeDocument/2006/docPropsVTypes">
  <Template>blank</Template>
  <TotalTime>1034</TotalTime>
  <Words>1197</Words>
  <Application>Microsoft Office PowerPoint</Application>
  <PresentationFormat>Widescreen</PresentationFormat>
  <Paragraphs>163</Paragraphs>
  <Slides>23</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EC Square Sans Pro</vt:lpstr>
      <vt:lpstr>Times New Roman</vt:lpstr>
      <vt:lpstr>Verdana</vt:lpstr>
      <vt:lpstr>Wingdings</vt:lpstr>
      <vt:lpstr>Office Theme</vt:lpstr>
      <vt:lpstr>Budget Support &amp; Invest Climate</vt:lpstr>
      <vt:lpstr> Budget Support &amp; Invest Climate</vt:lpstr>
      <vt:lpstr>A modality used in all regions</vt:lpstr>
      <vt:lpstr>A partnership for results</vt:lpstr>
      <vt:lpstr>Demanding entry points </vt:lpstr>
      <vt:lpstr>A performance-based modality</vt:lpstr>
      <vt:lpstr>PowerPoint Presentation</vt:lpstr>
      <vt:lpstr>  Budget Support &amp; Invest Climate</vt:lpstr>
      <vt:lpstr>Budget support &amp; External investment plan</vt:lpstr>
      <vt:lpstr>Managing risks in budget support</vt:lpstr>
      <vt:lpstr>Risk assessment – investment climate</vt:lpstr>
      <vt:lpstr>Improving PFM / DRM systems</vt:lpstr>
      <vt:lpstr>  Budget Support &amp; Invest Climate</vt:lpstr>
      <vt:lpstr>We already do it!</vt:lpstr>
      <vt:lpstr>Results (1) – business environment</vt:lpstr>
      <vt:lpstr>Results (2) – competitiveness &amp; trade</vt:lpstr>
      <vt:lpstr>Results (3) – skills &amp; entrepreneurship</vt:lpstr>
      <vt:lpstr>Results (4) – public administration &amp; finance</vt:lpstr>
      <vt:lpstr>Results (5) – control of corruption</vt:lpstr>
      <vt:lpstr>A country case - Senegal</vt:lpstr>
      <vt:lpstr>From policy first to policy leverage</vt:lpstr>
      <vt:lpstr>Going further with TEIs to improve investment climate</vt:lpstr>
      <vt:lpstr>Thanks!</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Workshop on Budget Support with Commissioner Jutta Urpilainen</dc:title>
  <dc:creator>LE MOUNIER Xavier (DEVCO)</dc:creator>
  <cp:lastModifiedBy>KOLOVOU Nicoletta (DEVCO)</cp:lastModifiedBy>
  <cp:revision>119</cp:revision>
  <dcterms:created xsi:type="dcterms:W3CDTF">2020-09-14T15:03:51Z</dcterms:created>
  <dcterms:modified xsi:type="dcterms:W3CDTF">2020-11-12T14:10:36Z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0x01010033E7A3E0BC2DE344A175A9CFA169F55D</vt:lpwstr>
  </property>
</Properties>
</file>